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Georgia" panose="02040502050405020303" pitchFamily="18" charset="0"/>
      <p:regular r:id="rId22"/>
      <p:bold r:id="rId23"/>
      <p:italic r:id="rId24"/>
      <p:boldItalic r:id="rId25"/>
    </p:embeddedFont>
    <p:embeddedFont>
      <p:font typeface="Helvetica Neue" panose="02000503000000020004"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zviXwToosUFvQg+/V65Wjw==" hashData="zFwGcMp2/k56WS7Vlply2YV2DEJsIMQFIxFCWWgGit+hYwwcceMM33uzHzOUtxyjDPvLmjKBe0acBCO7Ar3mO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4"/>
  </p:normalViewPr>
  <p:slideViewPr>
    <p:cSldViewPr snapToGrid="0">
      <p:cViewPr varScale="1">
        <p:scale>
          <a:sx n="121" d="100"/>
          <a:sy n="121" d="100"/>
        </p:scale>
        <p:origin x="4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Helvetica Neue"/>
                <a:ea typeface="Helvetica Neue"/>
                <a:cs typeface="Helvetica Neue"/>
                <a:sym typeface="Helvetica Neue"/>
              </a:rPr>
              <a:t>A presentation compiled by Justin T. </a:t>
            </a:r>
            <a:r>
              <a:rPr lang="en-US" dirty="0" err="1">
                <a:latin typeface="Helvetica Neue"/>
                <a:ea typeface="Helvetica Neue"/>
                <a:cs typeface="Helvetica Neue"/>
                <a:sym typeface="Helvetica Neue"/>
              </a:rPr>
              <a:t>Weiksner</a:t>
            </a:r>
            <a:r>
              <a:rPr lang="en-US" dirty="0">
                <a:latin typeface="Helvetica Neue"/>
                <a:ea typeface="Helvetica Neue"/>
                <a:cs typeface="Helvetica Neue"/>
                <a:sym typeface="Helvetica Neue"/>
              </a:rPr>
              <a:t>, Moravian University, Class of 2024</a:t>
            </a:r>
            <a:endParaRPr dirty="0"/>
          </a:p>
        </p:txBody>
      </p:sp>
      <p:sp>
        <p:nvSpPr>
          <p:cNvPr id="82" name="Google Shape;8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b0f69b9e06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b0f69b9e06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2b0f69b9e06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b0f69b9e06_0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b0f69b9e06_0_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2b0f69b9e06_0_2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b0f69b9e06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2b0f69b9e06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02" name="Google Shape;202;g2b0f69b9e06_0_1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c6c0f12de7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c6c0f12de7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12" name="Google Shape;212;g2c6c0f12de7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c6c0f12de7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c6c0f12de7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22" name="Google Shape;222;g2c6c0f12de7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b0f69b9e06_0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2b0f69b9e06_0_1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32" name="Google Shape;232;g2b0f69b9e06_0_1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b9e0f95797_1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2b9e0f95797_1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2b9e0f95797_1_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c6c0f12de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2c6c0f12de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2c6c0f12de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b9e0f95797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2b9e0f95797_1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r>
              <a:rPr lang="en-US"/>
              <a:t>When presenting, some variant of the following monologue may be helpful:</a:t>
            </a:r>
            <a:br>
              <a:rPr lang="en-US"/>
            </a:br>
            <a:br>
              <a:rPr lang="en-US"/>
            </a:br>
            <a:r>
              <a:rPr lang="en-US"/>
              <a:t>“More Americans (soldiers and civilians alike) were killed during the Civil War than in any other conflict the US has fought in. Even if we were to only consider Union deaths, the only conflict that surpasses it is the Second World War. And when one thinks of the Civil War, images of glorious and terrible battles come to mind, of bravery and heroism through fire and war.”</a:t>
            </a:r>
            <a:endParaRPr/>
          </a:p>
        </p:txBody>
      </p:sp>
      <p:sp>
        <p:nvSpPr>
          <p:cNvPr id="90" name="Google Shape;90;g2b9e0f95797_1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b9e0f9579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2b9e0f95797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2b9e0f95797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b9e0f95797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2b9e0f95797_1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a:p>
        </p:txBody>
      </p:sp>
      <p:sp>
        <p:nvSpPr>
          <p:cNvPr id="108" name="Google Shape;108;g2b9e0f95797_1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b9e0f95797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2b9e0f95797_1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2b9e0f95797_1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b0f69b9e06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b0f69b9e06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2b0f69b9e06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800"/>
              <a:buFont typeface="Georgi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838200" y="1825625"/>
            <a:ext cx="10515600" cy="378154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b="1"/>
            </a:lvl1pPr>
            <a:lvl2pPr marL="914400" lvl="1" indent="-381000" algn="l">
              <a:lnSpc>
                <a:spcPct val="90000"/>
              </a:lnSpc>
              <a:spcBef>
                <a:spcPts val="500"/>
              </a:spcBef>
              <a:spcAft>
                <a:spcPts val="0"/>
              </a:spcAft>
              <a:buClr>
                <a:schemeClr val="accent1"/>
              </a:buClr>
              <a:buSzPts val="2400"/>
              <a:buChar char="•"/>
              <a:defRPr>
                <a:solidFill>
                  <a:schemeClr val="accen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rgbClr val="001F3B"/>
              </a:buClr>
              <a:buSzPts val="1800"/>
              <a:buChar char="•"/>
              <a:defRPr>
                <a:solidFill>
                  <a:srgbClr val="001F3B"/>
                </a:solidFill>
              </a:defRPr>
            </a:lvl4pPr>
            <a:lvl5pPr marL="2286000" lvl="4" indent="-342900" algn="l">
              <a:lnSpc>
                <a:spcPct val="90000"/>
              </a:lnSpc>
              <a:spcBef>
                <a:spcPts val="500"/>
              </a:spcBef>
              <a:spcAft>
                <a:spcPts val="0"/>
              </a:spcAft>
              <a:buClr>
                <a:srgbClr val="001F3B"/>
              </a:buClr>
              <a:buSzPts val="1800"/>
              <a:buChar char="•"/>
              <a:defRPr>
                <a:solidFill>
                  <a:srgbClr val="001F3B"/>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7" name="Google Shape;17;p2"/>
          <p:cNvSpPr/>
          <p:nvPr/>
        </p:nvSpPr>
        <p:spPr>
          <a:xfrm>
            <a:off x="0" y="-1497"/>
            <a:ext cx="12192000" cy="2027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Georgia"/>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2"/>
          <p:cNvSpPr>
            <a:spLocks noGrp="1"/>
          </p:cNvSpPr>
          <p:nvPr>
            <p:ph type="pic" idx="2"/>
          </p:nvPr>
        </p:nvSpPr>
        <p:spPr>
          <a:xfrm>
            <a:off x="5183188" y="987425"/>
            <a:ext cx="6172200" cy="4873500"/>
          </a:xfrm>
          <a:prstGeom prst="rect">
            <a:avLst/>
          </a:prstGeom>
          <a:noFill/>
          <a:ln>
            <a:noFill/>
          </a:ln>
        </p:spPr>
      </p:sp>
      <p:sp>
        <p:nvSpPr>
          <p:cNvPr id="65" name="Google Shape;65;p12"/>
          <p:cNvSpPr txBox="1">
            <a:spLocks noGrp="1"/>
          </p:cNvSpPr>
          <p:nvPr>
            <p:ph type="body" idx="1"/>
          </p:nvPr>
        </p:nvSpPr>
        <p:spPr>
          <a:xfrm>
            <a:off x="839788" y="2057400"/>
            <a:ext cx="3932100" cy="35376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accent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rgbClr val="7F7F7F"/>
              </a:buClr>
              <a:buSzPts val="1000"/>
              <a:buNone/>
              <a:defRPr sz="1000"/>
            </a:lvl4pPr>
            <a:lvl5pPr marL="2286000" lvl="4" indent="-228600" algn="l" rtl="0">
              <a:lnSpc>
                <a:spcPct val="90000"/>
              </a:lnSpc>
              <a:spcBef>
                <a:spcPts val="500"/>
              </a:spcBef>
              <a:spcAft>
                <a:spcPts val="0"/>
              </a:spcAft>
              <a:buClr>
                <a:srgbClr val="7F7F7F"/>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6" name="Google Shape;66;p12"/>
          <p:cNvSpPr/>
          <p:nvPr/>
        </p:nvSpPr>
        <p:spPr>
          <a:xfrm>
            <a:off x="0" y="-1497"/>
            <a:ext cx="12192000" cy="202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54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p13"/>
          <p:cNvSpPr txBox="1">
            <a:spLocks noGrp="1"/>
          </p:cNvSpPr>
          <p:nvPr>
            <p:ph type="body" idx="1"/>
          </p:nvPr>
        </p:nvSpPr>
        <p:spPr>
          <a:xfrm rot="5400000">
            <a:off x="4205250" y="-1541425"/>
            <a:ext cx="37815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81000" algn="l" rtl="0">
              <a:lnSpc>
                <a:spcPct val="90000"/>
              </a:lnSpc>
              <a:spcBef>
                <a:spcPts val="500"/>
              </a:spcBef>
              <a:spcAft>
                <a:spcPts val="0"/>
              </a:spcAft>
              <a:buClr>
                <a:schemeClr val="accent1"/>
              </a:buClr>
              <a:buSzPts val="2400"/>
              <a:buChar char="•"/>
              <a:defRPr>
                <a:solidFill>
                  <a:schemeClr val="accent1"/>
                </a:solidFill>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rgbClr val="7F7F7F"/>
              </a:buClr>
              <a:buSzPts val="1800"/>
              <a:buChar char="•"/>
              <a:defRPr>
                <a:solidFill>
                  <a:srgbClr val="7F7F7F"/>
                </a:solidFill>
              </a:defRPr>
            </a:lvl4pPr>
            <a:lvl5pPr marL="2286000" lvl="4" indent="-342900" algn="l" rtl="0">
              <a:lnSpc>
                <a:spcPct val="90000"/>
              </a:lnSpc>
              <a:spcBef>
                <a:spcPts val="500"/>
              </a:spcBef>
              <a:spcAft>
                <a:spcPts val="0"/>
              </a:spcAft>
              <a:buClr>
                <a:srgbClr val="7F7F7F"/>
              </a:buClr>
              <a:buSzPts val="1800"/>
              <a:buChar char="•"/>
              <a:defRPr>
                <a:solidFill>
                  <a:srgbClr val="7F7F7F"/>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0" name="Google Shape;70;p13"/>
          <p:cNvSpPr/>
          <p:nvPr/>
        </p:nvSpPr>
        <p:spPr>
          <a:xfrm>
            <a:off x="0" y="-1497"/>
            <a:ext cx="12192000" cy="202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rot="5400000">
            <a:off x="7424400" y="1665625"/>
            <a:ext cx="5229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54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4"/>
          <p:cNvSpPr txBox="1">
            <a:spLocks noGrp="1"/>
          </p:cNvSpPr>
          <p:nvPr>
            <p:ph type="body" idx="1"/>
          </p:nvPr>
        </p:nvSpPr>
        <p:spPr>
          <a:xfrm rot="5400000">
            <a:off x="2090400" y="-887075"/>
            <a:ext cx="5229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81000" algn="l" rtl="0">
              <a:lnSpc>
                <a:spcPct val="90000"/>
              </a:lnSpc>
              <a:spcBef>
                <a:spcPts val="500"/>
              </a:spcBef>
              <a:spcAft>
                <a:spcPts val="0"/>
              </a:spcAft>
              <a:buClr>
                <a:schemeClr val="accent1"/>
              </a:buClr>
              <a:buSzPts val="2400"/>
              <a:buChar char="•"/>
              <a:defRPr>
                <a:solidFill>
                  <a:schemeClr val="accent1"/>
                </a:solidFill>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rgbClr val="7F7F7F"/>
              </a:buClr>
              <a:buSzPts val="1800"/>
              <a:buChar char="•"/>
              <a:defRPr>
                <a:solidFill>
                  <a:srgbClr val="7F7F7F"/>
                </a:solidFill>
              </a:defRPr>
            </a:lvl4pPr>
            <a:lvl5pPr marL="2286000" lvl="4" indent="-342900" algn="l" rtl="0">
              <a:lnSpc>
                <a:spcPct val="90000"/>
              </a:lnSpc>
              <a:spcBef>
                <a:spcPts val="500"/>
              </a:spcBef>
              <a:spcAft>
                <a:spcPts val="0"/>
              </a:spcAft>
              <a:buClr>
                <a:srgbClr val="7F7F7F"/>
              </a:buClr>
              <a:buSzPts val="1800"/>
              <a:buChar char="•"/>
              <a:defRPr>
                <a:solidFill>
                  <a:srgbClr val="7F7F7F"/>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4" name="Google Shape;74;p14"/>
          <p:cNvSpPr/>
          <p:nvPr/>
        </p:nvSpPr>
        <p:spPr>
          <a:xfrm>
            <a:off x="0" y="-1497"/>
            <a:ext cx="12192000" cy="202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oter Slide">
  <p:cSld name="Footer Slide">
    <p:spTree>
      <p:nvGrpSpPr>
        <p:cNvPr id="1" name="Shape 75"/>
        <p:cNvGrpSpPr/>
        <p:nvPr/>
      </p:nvGrpSpPr>
      <p:grpSpPr>
        <a:xfrm>
          <a:off x="0" y="0"/>
          <a:ext cx="0" cy="0"/>
          <a:chOff x="0" y="0"/>
          <a:chExt cx="0" cy="0"/>
        </a:xfrm>
      </p:grpSpPr>
      <p:sp>
        <p:nvSpPr>
          <p:cNvPr id="76" name="Google Shape;76;p15"/>
          <p:cNvSpPr/>
          <p:nvPr/>
        </p:nvSpPr>
        <p:spPr>
          <a:xfrm>
            <a:off x="0" y="0"/>
            <a:ext cx="12192000" cy="6858000"/>
          </a:xfrm>
          <a:prstGeom prst="rect">
            <a:avLst/>
          </a:prstGeom>
          <a:gradFill>
            <a:gsLst>
              <a:gs pos="0">
                <a:schemeClr val="lt1"/>
              </a:gs>
              <a:gs pos="30000">
                <a:schemeClr val="lt1"/>
              </a:gs>
              <a:gs pos="79000">
                <a:srgbClr val="F2F2F2"/>
              </a:gs>
              <a:gs pos="100000">
                <a:srgbClr val="D8D8D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pic>
        <p:nvPicPr>
          <p:cNvPr id="77" name="Google Shape;77;p15"/>
          <p:cNvPicPr preferRelativeResize="0"/>
          <p:nvPr/>
        </p:nvPicPr>
        <p:blipFill rotWithShape="1">
          <a:blip r:embed="rId2">
            <a:alphaModFix/>
          </a:blip>
          <a:srcRect/>
          <a:stretch/>
        </p:blipFill>
        <p:spPr>
          <a:xfrm>
            <a:off x="1542565" y="1749921"/>
            <a:ext cx="9106870" cy="3358158"/>
          </a:xfrm>
          <a:prstGeom prst="rect">
            <a:avLst/>
          </a:prstGeom>
          <a:noFill/>
          <a:ln>
            <a:noFill/>
          </a:ln>
        </p:spPr>
      </p:pic>
      <p:pic>
        <p:nvPicPr>
          <p:cNvPr id="78" name="Google Shape;78;p15"/>
          <p:cNvPicPr preferRelativeResize="0"/>
          <p:nvPr/>
        </p:nvPicPr>
        <p:blipFill rotWithShape="1">
          <a:blip r:embed="rId3">
            <a:alphaModFix/>
          </a:blip>
          <a:srcRect/>
          <a:stretch/>
        </p:blipFill>
        <p:spPr>
          <a:xfrm>
            <a:off x="10593981" y="6505933"/>
            <a:ext cx="1598019" cy="3520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4800"/>
              <a:buFont typeface="Georgia"/>
              <a:buNone/>
              <a:defRPr sz="4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8200" y="1825625"/>
            <a:ext cx="10515600" cy="37815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chemeClr val="dk1"/>
              </a:buClr>
              <a:buSzPts val="2800"/>
              <a:buChar char="•"/>
              <a:defRPr b="1"/>
            </a:lvl1pPr>
            <a:lvl2pPr marL="914400" lvl="1" indent="-381000" algn="l" rtl="0">
              <a:lnSpc>
                <a:spcPct val="90000"/>
              </a:lnSpc>
              <a:spcBef>
                <a:spcPts val="500"/>
              </a:spcBef>
              <a:spcAft>
                <a:spcPts val="0"/>
              </a:spcAft>
              <a:buClr>
                <a:schemeClr val="accent1"/>
              </a:buClr>
              <a:buSzPts val="2400"/>
              <a:buChar char="•"/>
              <a:defRPr>
                <a:solidFill>
                  <a:schemeClr val="accent1"/>
                </a:solidFill>
              </a:defRPr>
            </a:lvl2pPr>
            <a:lvl3pPr marL="1371600" lvl="2" indent="-355600" algn="l" rtl="0">
              <a:lnSpc>
                <a:spcPct val="90000"/>
              </a:lnSpc>
              <a:spcBef>
                <a:spcPts val="500"/>
              </a:spcBef>
              <a:spcAft>
                <a:spcPts val="0"/>
              </a:spcAft>
              <a:buClr>
                <a:schemeClr val="dk1"/>
              </a:buClr>
              <a:buSzPts val="2000"/>
              <a:buChar char="•"/>
              <a:defRPr>
                <a:solidFill>
                  <a:schemeClr val="dk1"/>
                </a:solidFill>
              </a:defRPr>
            </a:lvl3pPr>
            <a:lvl4pPr marL="1828800" lvl="3" indent="-342900" algn="l" rtl="0">
              <a:lnSpc>
                <a:spcPct val="90000"/>
              </a:lnSpc>
              <a:spcBef>
                <a:spcPts val="500"/>
              </a:spcBef>
              <a:spcAft>
                <a:spcPts val="0"/>
              </a:spcAft>
              <a:buClr>
                <a:srgbClr val="7F7F7F"/>
              </a:buClr>
              <a:buSzPts val="1800"/>
              <a:buChar char="•"/>
              <a:defRPr>
                <a:solidFill>
                  <a:srgbClr val="7F7F7F"/>
                </a:solidFill>
              </a:defRPr>
            </a:lvl4pPr>
            <a:lvl5pPr marL="2286000" lvl="4" indent="-342900" algn="l" rtl="0">
              <a:lnSpc>
                <a:spcPct val="90000"/>
              </a:lnSpc>
              <a:spcBef>
                <a:spcPts val="500"/>
              </a:spcBef>
              <a:spcAft>
                <a:spcPts val="0"/>
              </a:spcAft>
              <a:buClr>
                <a:srgbClr val="7F7F7F"/>
              </a:buClr>
              <a:buSzPts val="1800"/>
              <a:buChar char="•"/>
              <a:defRPr>
                <a:solidFill>
                  <a:srgbClr val="7F7F7F"/>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 name="Google Shape;26;p4"/>
          <p:cNvSpPr/>
          <p:nvPr/>
        </p:nvSpPr>
        <p:spPr>
          <a:xfrm>
            <a:off x="0" y="-1497"/>
            <a:ext cx="12192000" cy="202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lt1"/>
            </a:gs>
            <a:gs pos="54000">
              <a:schemeClr val="lt1"/>
            </a:gs>
            <a:gs pos="57530">
              <a:srgbClr val="FBFBFB"/>
            </a:gs>
            <a:gs pos="87000">
              <a:srgbClr val="D8D8D8"/>
            </a:gs>
            <a:gs pos="100000">
              <a:srgbClr val="D8D8D8"/>
            </a:gs>
          </a:gsLst>
          <a:path path="circle">
            <a:fillToRect l="50000" t="50000" r="50000" b="50000"/>
          </a:path>
          <a:tileRect/>
        </a:gradFill>
        <a:effectLst/>
      </p:bgPr>
    </p:bg>
    <p:spTree>
      <p:nvGrpSpPr>
        <p:cNvPr id="1" name="Shape 27"/>
        <p:cNvGrpSpPr/>
        <p:nvPr/>
      </p:nvGrpSpPr>
      <p:grpSpPr>
        <a:xfrm>
          <a:off x="0" y="0"/>
          <a:ext cx="0" cy="0"/>
          <a:chOff x="0" y="0"/>
          <a:chExt cx="0" cy="0"/>
        </a:xfrm>
      </p:grpSpPr>
      <p:sp>
        <p:nvSpPr>
          <p:cNvPr id="28" name="Google Shape;28;p5"/>
          <p:cNvSpPr/>
          <p:nvPr/>
        </p:nvSpPr>
        <p:spPr>
          <a:xfrm>
            <a:off x="0" y="4157932"/>
            <a:ext cx="12192000" cy="270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9" name="Google Shape;29;p5"/>
          <p:cNvSpPr txBox="1">
            <a:spLocks noGrp="1"/>
          </p:cNvSpPr>
          <p:nvPr>
            <p:ph type="ctrTitle"/>
          </p:nvPr>
        </p:nvSpPr>
        <p:spPr>
          <a:xfrm>
            <a:off x="1524000" y="4324294"/>
            <a:ext cx="9144000" cy="10659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1"/>
              </a:buClr>
              <a:buSzPts val="6000"/>
              <a:buFont typeface="Georgia"/>
              <a:buNone/>
              <a:defRPr sz="6000" b="0">
                <a:solidFill>
                  <a:schemeClr val="lt1"/>
                </a:solidFill>
                <a:latin typeface="Georgia"/>
                <a:ea typeface="Georgia"/>
                <a:cs typeface="Georgia"/>
                <a:sym typeface="Georgi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 name="Google Shape;30;p5"/>
          <p:cNvSpPr txBox="1">
            <a:spLocks noGrp="1"/>
          </p:cNvSpPr>
          <p:nvPr>
            <p:ph type="subTitle" idx="1"/>
          </p:nvPr>
        </p:nvSpPr>
        <p:spPr>
          <a:xfrm>
            <a:off x="1524000" y="5490865"/>
            <a:ext cx="9144000" cy="9699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lt1"/>
              </a:buClr>
              <a:buSzPts val="3200"/>
              <a:buNone/>
              <a:defRPr sz="3200">
                <a:solidFill>
                  <a:schemeClr val="lt1"/>
                </a:solidFill>
                <a:latin typeface="Arial"/>
                <a:ea typeface="Arial"/>
                <a:cs typeface="Arial"/>
                <a:sym typeface="Arial"/>
              </a:defRPr>
            </a:lvl1pPr>
            <a:lvl2pPr lvl="1" algn="ctr" rtl="0">
              <a:lnSpc>
                <a:spcPct val="90000"/>
              </a:lnSpc>
              <a:spcBef>
                <a:spcPts val="500"/>
              </a:spcBef>
              <a:spcAft>
                <a:spcPts val="0"/>
              </a:spcAft>
              <a:buClr>
                <a:schemeClr val="accent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rgbClr val="7F7F7F"/>
              </a:buClr>
              <a:buSzPts val="1600"/>
              <a:buNone/>
              <a:defRPr sz="1600"/>
            </a:lvl4pPr>
            <a:lvl5pPr lvl="4" algn="ctr" rtl="0">
              <a:lnSpc>
                <a:spcPct val="90000"/>
              </a:lnSpc>
              <a:spcBef>
                <a:spcPts val="500"/>
              </a:spcBef>
              <a:spcAft>
                <a:spcPts val="0"/>
              </a:spcAft>
              <a:buClr>
                <a:srgbClr val="7F7F7F"/>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31" name="Google Shape;31;p5"/>
          <p:cNvPicPr preferRelativeResize="0"/>
          <p:nvPr/>
        </p:nvPicPr>
        <p:blipFill rotWithShape="1">
          <a:blip r:embed="rId2">
            <a:alphaModFix/>
          </a:blip>
          <a:srcRect/>
          <a:stretch/>
        </p:blipFill>
        <p:spPr>
          <a:xfrm>
            <a:off x="2193457" y="649802"/>
            <a:ext cx="7805086" cy="2882111"/>
          </a:xfrm>
          <a:prstGeom prst="rect">
            <a:avLst/>
          </a:prstGeom>
          <a:noFill/>
          <a:ln>
            <a:noFill/>
          </a:ln>
        </p:spPr>
      </p:pic>
      <p:pic>
        <p:nvPicPr>
          <p:cNvPr id="32" name="Google Shape;32;p5"/>
          <p:cNvPicPr preferRelativeResize="0"/>
          <p:nvPr/>
        </p:nvPicPr>
        <p:blipFill rotWithShape="1">
          <a:blip r:embed="rId3">
            <a:alphaModFix/>
          </a:blip>
          <a:srcRect/>
          <a:stretch/>
        </p:blipFill>
        <p:spPr>
          <a:xfrm>
            <a:off x="10593981" y="6505933"/>
            <a:ext cx="1598019" cy="35206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6"/>
          <p:cNvSpPr/>
          <p:nvPr/>
        </p:nvSpPr>
        <p:spPr>
          <a:xfrm>
            <a:off x="0" y="4205078"/>
            <a:ext cx="7490700" cy="25449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5" name="Google Shape;35;p6"/>
          <p:cNvSpPr txBox="1">
            <a:spLocks noGrp="1"/>
          </p:cNvSpPr>
          <p:nvPr>
            <p:ph type="title"/>
          </p:nvPr>
        </p:nvSpPr>
        <p:spPr>
          <a:xfrm>
            <a:off x="831850" y="2706986"/>
            <a:ext cx="10515600" cy="1855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Georgia"/>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831850" y="4865298"/>
            <a:ext cx="10515600" cy="1224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lt1"/>
              </a:buClr>
              <a:buSzPts val="2400"/>
              <a:buNone/>
              <a:defRPr sz="2400">
                <a:solidFill>
                  <a:schemeClr val="lt1"/>
                </a:solidFill>
              </a:defRPr>
            </a:lvl1pPr>
            <a:lvl2pPr marL="914400" lvl="1" indent="-228600" algn="l" rtl="0">
              <a:lnSpc>
                <a:spcPct val="90000"/>
              </a:lnSpc>
              <a:spcBef>
                <a:spcPts val="500"/>
              </a:spcBef>
              <a:spcAft>
                <a:spcPts val="0"/>
              </a:spcAft>
              <a:buClr>
                <a:srgbClr val="8890A6"/>
              </a:buClr>
              <a:buSzPts val="2000"/>
              <a:buNone/>
              <a:defRPr sz="2000">
                <a:solidFill>
                  <a:srgbClr val="8890A6"/>
                </a:solidFill>
              </a:defRPr>
            </a:lvl2pPr>
            <a:lvl3pPr marL="1371600" lvl="2" indent="-228600" algn="l" rtl="0">
              <a:lnSpc>
                <a:spcPct val="90000"/>
              </a:lnSpc>
              <a:spcBef>
                <a:spcPts val="500"/>
              </a:spcBef>
              <a:spcAft>
                <a:spcPts val="0"/>
              </a:spcAft>
              <a:buClr>
                <a:srgbClr val="8890A6"/>
              </a:buClr>
              <a:buSzPts val="1800"/>
              <a:buNone/>
              <a:defRPr sz="1800">
                <a:solidFill>
                  <a:srgbClr val="8890A6"/>
                </a:solidFill>
              </a:defRPr>
            </a:lvl3pPr>
            <a:lvl4pPr marL="1828800" lvl="3" indent="-228600" algn="l" rtl="0">
              <a:lnSpc>
                <a:spcPct val="90000"/>
              </a:lnSpc>
              <a:spcBef>
                <a:spcPts val="500"/>
              </a:spcBef>
              <a:spcAft>
                <a:spcPts val="0"/>
              </a:spcAft>
              <a:buClr>
                <a:srgbClr val="8890A6"/>
              </a:buClr>
              <a:buSzPts val="1600"/>
              <a:buNone/>
              <a:defRPr sz="1600">
                <a:solidFill>
                  <a:srgbClr val="8890A6"/>
                </a:solidFill>
              </a:defRPr>
            </a:lvl4pPr>
            <a:lvl5pPr marL="2286000" lvl="4" indent="-228600" algn="l" rtl="0">
              <a:lnSpc>
                <a:spcPct val="90000"/>
              </a:lnSpc>
              <a:spcBef>
                <a:spcPts val="500"/>
              </a:spcBef>
              <a:spcAft>
                <a:spcPts val="0"/>
              </a:spcAft>
              <a:buClr>
                <a:srgbClr val="8890A6"/>
              </a:buClr>
              <a:buSzPts val="1600"/>
              <a:buNone/>
              <a:defRPr sz="1600">
                <a:solidFill>
                  <a:srgbClr val="8890A6"/>
                </a:solidFill>
              </a:defRPr>
            </a:lvl5pPr>
            <a:lvl6pPr marL="2743200" lvl="5" indent="-228600" algn="l" rtl="0">
              <a:lnSpc>
                <a:spcPct val="90000"/>
              </a:lnSpc>
              <a:spcBef>
                <a:spcPts val="500"/>
              </a:spcBef>
              <a:spcAft>
                <a:spcPts val="0"/>
              </a:spcAft>
              <a:buClr>
                <a:srgbClr val="8890A6"/>
              </a:buClr>
              <a:buSzPts val="1600"/>
              <a:buNone/>
              <a:defRPr sz="1600">
                <a:solidFill>
                  <a:srgbClr val="8890A6"/>
                </a:solidFill>
              </a:defRPr>
            </a:lvl6pPr>
            <a:lvl7pPr marL="3200400" lvl="6" indent="-228600" algn="l" rtl="0">
              <a:lnSpc>
                <a:spcPct val="90000"/>
              </a:lnSpc>
              <a:spcBef>
                <a:spcPts val="500"/>
              </a:spcBef>
              <a:spcAft>
                <a:spcPts val="0"/>
              </a:spcAft>
              <a:buClr>
                <a:srgbClr val="8890A6"/>
              </a:buClr>
              <a:buSzPts val="1600"/>
              <a:buNone/>
              <a:defRPr sz="1600">
                <a:solidFill>
                  <a:srgbClr val="8890A6"/>
                </a:solidFill>
              </a:defRPr>
            </a:lvl7pPr>
            <a:lvl8pPr marL="3657600" lvl="7" indent="-228600" algn="l" rtl="0">
              <a:lnSpc>
                <a:spcPct val="90000"/>
              </a:lnSpc>
              <a:spcBef>
                <a:spcPts val="500"/>
              </a:spcBef>
              <a:spcAft>
                <a:spcPts val="0"/>
              </a:spcAft>
              <a:buClr>
                <a:srgbClr val="8890A6"/>
              </a:buClr>
              <a:buSzPts val="1600"/>
              <a:buNone/>
              <a:defRPr sz="1600">
                <a:solidFill>
                  <a:srgbClr val="8890A6"/>
                </a:solidFill>
              </a:defRPr>
            </a:lvl8pPr>
            <a:lvl9pPr marL="4114800" lvl="8" indent="-228600" algn="l" rtl="0">
              <a:lnSpc>
                <a:spcPct val="90000"/>
              </a:lnSpc>
              <a:spcBef>
                <a:spcPts val="500"/>
              </a:spcBef>
              <a:spcAft>
                <a:spcPts val="0"/>
              </a:spcAft>
              <a:buClr>
                <a:srgbClr val="8890A6"/>
              </a:buClr>
              <a:buSzPts val="1600"/>
              <a:buNone/>
              <a:defRPr sz="1600">
                <a:solidFill>
                  <a:srgbClr val="8890A6"/>
                </a:solidFill>
              </a:defRPr>
            </a:lvl9pPr>
          </a:lstStyle>
          <a:p>
            <a:endParaRPr/>
          </a:p>
        </p:txBody>
      </p:sp>
      <p:pic>
        <p:nvPicPr>
          <p:cNvPr id="37" name="Google Shape;37;p6"/>
          <p:cNvPicPr preferRelativeResize="0"/>
          <p:nvPr/>
        </p:nvPicPr>
        <p:blipFill rotWithShape="1">
          <a:blip r:embed="rId2">
            <a:alphaModFix/>
          </a:blip>
          <a:srcRect/>
          <a:stretch/>
        </p:blipFill>
        <p:spPr>
          <a:xfrm>
            <a:off x="232315" y="462632"/>
            <a:ext cx="4018534" cy="1483888"/>
          </a:xfrm>
          <a:prstGeom prst="rect">
            <a:avLst/>
          </a:prstGeom>
          <a:noFill/>
          <a:ln>
            <a:noFill/>
          </a:ln>
        </p:spPr>
      </p:pic>
      <p:sp>
        <p:nvSpPr>
          <p:cNvPr id="38" name="Google Shape;38;p6"/>
          <p:cNvSpPr/>
          <p:nvPr/>
        </p:nvSpPr>
        <p:spPr>
          <a:xfrm>
            <a:off x="0" y="-1497"/>
            <a:ext cx="12192000" cy="202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54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838200" y="1825625"/>
            <a:ext cx="5181600" cy="3850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81000" algn="l" rtl="0">
              <a:lnSpc>
                <a:spcPct val="90000"/>
              </a:lnSpc>
              <a:spcBef>
                <a:spcPts val="500"/>
              </a:spcBef>
              <a:spcAft>
                <a:spcPts val="0"/>
              </a:spcAft>
              <a:buClr>
                <a:schemeClr val="accent1"/>
              </a:buClr>
              <a:buSzPts val="2400"/>
              <a:buChar char="•"/>
              <a:defRPr>
                <a:solidFill>
                  <a:schemeClr val="accent1"/>
                </a:solidFill>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rgbClr val="7F7F7F"/>
              </a:buClr>
              <a:buSzPts val="1800"/>
              <a:buChar char="•"/>
              <a:defRPr>
                <a:solidFill>
                  <a:srgbClr val="7F7F7F"/>
                </a:solidFill>
              </a:defRPr>
            </a:lvl4pPr>
            <a:lvl5pPr marL="2286000" lvl="4" indent="-342900" algn="l" rtl="0">
              <a:lnSpc>
                <a:spcPct val="90000"/>
              </a:lnSpc>
              <a:spcBef>
                <a:spcPts val="500"/>
              </a:spcBef>
              <a:spcAft>
                <a:spcPts val="0"/>
              </a:spcAft>
              <a:buClr>
                <a:srgbClr val="7F7F7F"/>
              </a:buClr>
              <a:buSzPts val="1800"/>
              <a:buChar char="•"/>
              <a:defRPr>
                <a:solidFill>
                  <a:srgbClr val="7F7F7F"/>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body" idx="2"/>
          </p:nvPr>
        </p:nvSpPr>
        <p:spPr>
          <a:xfrm>
            <a:off x="6172200" y="1825625"/>
            <a:ext cx="5181600" cy="3850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81000" algn="l" rtl="0">
              <a:lnSpc>
                <a:spcPct val="90000"/>
              </a:lnSpc>
              <a:spcBef>
                <a:spcPts val="500"/>
              </a:spcBef>
              <a:spcAft>
                <a:spcPts val="0"/>
              </a:spcAft>
              <a:buClr>
                <a:schemeClr val="accent1"/>
              </a:buClr>
              <a:buSzPts val="2400"/>
              <a:buChar char="•"/>
              <a:defRPr>
                <a:solidFill>
                  <a:schemeClr val="accent1"/>
                </a:solidFill>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rgbClr val="7F7F7F"/>
              </a:buClr>
              <a:buSzPts val="1800"/>
              <a:buChar char="•"/>
              <a:defRPr>
                <a:solidFill>
                  <a:srgbClr val="7F7F7F"/>
                </a:solidFill>
              </a:defRPr>
            </a:lvl4pPr>
            <a:lvl5pPr marL="2286000" lvl="4" indent="-342900" algn="l" rtl="0">
              <a:lnSpc>
                <a:spcPct val="90000"/>
              </a:lnSpc>
              <a:spcBef>
                <a:spcPts val="500"/>
              </a:spcBef>
              <a:spcAft>
                <a:spcPts val="0"/>
              </a:spcAft>
              <a:buClr>
                <a:srgbClr val="7F7F7F"/>
              </a:buClr>
              <a:buSzPts val="1800"/>
              <a:buChar char="•"/>
              <a:defRPr>
                <a:solidFill>
                  <a:srgbClr val="7F7F7F"/>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 name="Google Shape;43;p7"/>
          <p:cNvSpPr/>
          <p:nvPr/>
        </p:nvSpPr>
        <p:spPr>
          <a:xfrm>
            <a:off x="0" y="-1497"/>
            <a:ext cx="12192000" cy="202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54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rtl="0">
              <a:lnSpc>
                <a:spcPct val="90000"/>
              </a:lnSpc>
              <a:spcBef>
                <a:spcPts val="500"/>
              </a:spcBef>
              <a:spcAft>
                <a:spcPts val="0"/>
              </a:spcAft>
              <a:buClr>
                <a:schemeClr val="accent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rgbClr val="7F7F7F"/>
              </a:buClr>
              <a:buSzPts val="1600"/>
              <a:buNone/>
              <a:defRPr sz="1600" b="1"/>
            </a:lvl4pPr>
            <a:lvl5pPr marL="2286000" lvl="4" indent="-228600" algn="l" rtl="0">
              <a:lnSpc>
                <a:spcPct val="90000"/>
              </a:lnSpc>
              <a:spcBef>
                <a:spcPts val="500"/>
              </a:spcBef>
              <a:spcAft>
                <a:spcPts val="0"/>
              </a:spcAft>
              <a:buClr>
                <a:srgbClr val="7F7F7F"/>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7" name="Google Shape;47;p8"/>
          <p:cNvSpPr txBox="1">
            <a:spLocks noGrp="1"/>
          </p:cNvSpPr>
          <p:nvPr>
            <p:ph type="body" idx="2"/>
          </p:nvPr>
        </p:nvSpPr>
        <p:spPr>
          <a:xfrm>
            <a:off x="839788" y="2505075"/>
            <a:ext cx="5157900" cy="3117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81000" algn="l" rtl="0">
              <a:lnSpc>
                <a:spcPct val="90000"/>
              </a:lnSpc>
              <a:spcBef>
                <a:spcPts val="500"/>
              </a:spcBef>
              <a:spcAft>
                <a:spcPts val="0"/>
              </a:spcAft>
              <a:buClr>
                <a:schemeClr val="accent1"/>
              </a:buClr>
              <a:buSzPts val="2400"/>
              <a:buChar char="•"/>
              <a:defRPr>
                <a:solidFill>
                  <a:schemeClr val="accent1"/>
                </a:solidFill>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rgbClr val="7F7F7F"/>
              </a:buClr>
              <a:buSzPts val="1800"/>
              <a:buChar char="•"/>
              <a:defRPr>
                <a:solidFill>
                  <a:srgbClr val="7F7F7F"/>
                </a:solidFill>
              </a:defRPr>
            </a:lvl4pPr>
            <a:lvl5pPr marL="2286000" lvl="4" indent="-342900" algn="l" rtl="0">
              <a:lnSpc>
                <a:spcPct val="90000"/>
              </a:lnSpc>
              <a:spcBef>
                <a:spcPts val="500"/>
              </a:spcBef>
              <a:spcAft>
                <a:spcPts val="0"/>
              </a:spcAft>
              <a:buClr>
                <a:srgbClr val="7F7F7F"/>
              </a:buClr>
              <a:buSzPts val="1800"/>
              <a:buChar char="•"/>
              <a:defRPr>
                <a:solidFill>
                  <a:srgbClr val="7F7F7F"/>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8" name="Google Shape;48;p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rtl="0">
              <a:lnSpc>
                <a:spcPct val="90000"/>
              </a:lnSpc>
              <a:spcBef>
                <a:spcPts val="500"/>
              </a:spcBef>
              <a:spcAft>
                <a:spcPts val="0"/>
              </a:spcAft>
              <a:buClr>
                <a:schemeClr val="accent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rgbClr val="7F7F7F"/>
              </a:buClr>
              <a:buSzPts val="1600"/>
              <a:buNone/>
              <a:defRPr sz="1600" b="1"/>
            </a:lvl4pPr>
            <a:lvl5pPr marL="2286000" lvl="4" indent="-228600" algn="l" rtl="0">
              <a:lnSpc>
                <a:spcPct val="90000"/>
              </a:lnSpc>
              <a:spcBef>
                <a:spcPts val="500"/>
              </a:spcBef>
              <a:spcAft>
                <a:spcPts val="0"/>
              </a:spcAft>
              <a:buClr>
                <a:srgbClr val="7F7F7F"/>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9" name="Google Shape;49;p8"/>
          <p:cNvSpPr txBox="1">
            <a:spLocks noGrp="1"/>
          </p:cNvSpPr>
          <p:nvPr>
            <p:ph type="body" idx="4"/>
          </p:nvPr>
        </p:nvSpPr>
        <p:spPr>
          <a:xfrm>
            <a:off x="6172200" y="2505075"/>
            <a:ext cx="5183100" cy="3117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81000" algn="l" rtl="0">
              <a:lnSpc>
                <a:spcPct val="90000"/>
              </a:lnSpc>
              <a:spcBef>
                <a:spcPts val="500"/>
              </a:spcBef>
              <a:spcAft>
                <a:spcPts val="0"/>
              </a:spcAft>
              <a:buClr>
                <a:schemeClr val="accent1"/>
              </a:buClr>
              <a:buSzPts val="2400"/>
              <a:buChar char="•"/>
              <a:defRPr>
                <a:solidFill>
                  <a:schemeClr val="accent1"/>
                </a:solidFill>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rgbClr val="7F7F7F"/>
              </a:buClr>
              <a:buSzPts val="1800"/>
              <a:buChar char="•"/>
              <a:defRPr>
                <a:solidFill>
                  <a:srgbClr val="7F7F7F"/>
                </a:solidFill>
              </a:defRPr>
            </a:lvl4pPr>
            <a:lvl5pPr marL="2286000" lvl="4" indent="-342900" algn="l" rtl="0">
              <a:lnSpc>
                <a:spcPct val="90000"/>
              </a:lnSpc>
              <a:spcBef>
                <a:spcPts val="500"/>
              </a:spcBef>
              <a:spcAft>
                <a:spcPts val="0"/>
              </a:spcAft>
              <a:buClr>
                <a:srgbClr val="7F7F7F"/>
              </a:buClr>
              <a:buSzPts val="1800"/>
              <a:buChar char="•"/>
              <a:defRPr>
                <a:solidFill>
                  <a:srgbClr val="7F7F7F"/>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0" name="Google Shape;50;p8"/>
          <p:cNvSpPr/>
          <p:nvPr/>
        </p:nvSpPr>
        <p:spPr>
          <a:xfrm>
            <a:off x="0" y="-1497"/>
            <a:ext cx="12192000" cy="202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54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9"/>
          <p:cNvSpPr/>
          <p:nvPr/>
        </p:nvSpPr>
        <p:spPr>
          <a:xfrm>
            <a:off x="0" y="-1497"/>
            <a:ext cx="12192000" cy="202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0"/>
          <p:cNvSpPr/>
          <p:nvPr/>
        </p:nvSpPr>
        <p:spPr>
          <a:xfrm>
            <a:off x="0" y="-1497"/>
            <a:ext cx="12192000" cy="202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56" name="Google Shape;56;p10"/>
          <p:cNvSpPr/>
          <p:nvPr/>
        </p:nvSpPr>
        <p:spPr>
          <a:xfrm>
            <a:off x="-77638" y="1104181"/>
            <a:ext cx="12269700" cy="5753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Georgia"/>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11"/>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accent1"/>
              </a:buClr>
              <a:buSzPts val="2800"/>
              <a:buChar char="•"/>
              <a:defRPr sz="2800">
                <a:solidFill>
                  <a:schemeClr val="accent1"/>
                </a:solidFill>
              </a:defRPr>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rgbClr val="7F7F7F"/>
              </a:buClr>
              <a:buSzPts val="2000"/>
              <a:buChar char="•"/>
              <a:defRPr sz="2000">
                <a:solidFill>
                  <a:srgbClr val="7F7F7F"/>
                </a:solidFill>
              </a:defRPr>
            </a:lvl4pPr>
            <a:lvl5pPr marL="2286000" lvl="4" indent="-355600" algn="l" rtl="0">
              <a:lnSpc>
                <a:spcPct val="90000"/>
              </a:lnSpc>
              <a:spcBef>
                <a:spcPts val="500"/>
              </a:spcBef>
              <a:spcAft>
                <a:spcPts val="0"/>
              </a:spcAft>
              <a:buClr>
                <a:srgbClr val="7F7F7F"/>
              </a:buClr>
              <a:buSzPts val="2000"/>
              <a:buChar char="•"/>
              <a:defRPr sz="2000">
                <a:solidFill>
                  <a:srgbClr val="7F7F7F"/>
                </a:solidFill>
              </a:defRPr>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0" name="Google Shape;60;p11"/>
          <p:cNvSpPr txBox="1">
            <a:spLocks noGrp="1"/>
          </p:cNvSpPr>
          <p:nvPr>
            <p:ph type="body" idx="2"/>
          </p:nvPr>
        </p:nvSpPr>
        <p:spPr>
          <a:xfrm>
            <a:off x="839788" y="2057400"/>
            <a:ext cx="3932100" cy="3501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accent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rgbClr val="7F7F7F"/>
              </a:buClr>
              <a:buSzPts val="1000"/>
              <a:buNone/>
              <a:defRPr sz="1000"/>
            </a:lvl4pPr>
            <a:lvl5pPr marL="2286000" lvl="4" indent="-228600" algn="l" rtl="0">
              <a:lnSpc>
                <a:spcPct val="90000"/>
              </a:lnSpc>
              <a:spcBef>
                <a:spcPts val="500"/>
              </a:spcBef>
              <a:spcAft>
                <a:spcPts val="0"/>
              </a:spcAft>
              <a:buClr>
                <a:srgbClr val="7F7F7F"/>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1" name="Google Shape;61;p11"/>
          <p:cNvSpPr/>
          <p:nvPr/>
        </p:nvSpPr>
        <p:spPr>
          <a:xfrm>
            <a:off x="0" y="-1497"/>
            <a:ext cx="12192000" cy="202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5400"/>
              <a:buFont typeface="Georgia"/>
              <a:buNone/>
              <a:defRPr sz="5400" b="0" i="0" u="none" strike="noStrike" cap="none">
                <a:solidFill>
                  <a:schemeClr val="l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378154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Georgia"/>
                <a:ea typeface="Georgia"/>
                <a:cs typeface="Georgia"/>
                <a:sym typeface="Georgia"/>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Georgia"/>
                <a:ea typeface="Georgia"/>
                <a:cs typeface="Georgia"/>
                <a:sym typeface="Georgia"/>
              </a:defRPr>
            </a:lvl3pPr>
            <a:lvl4pPr marL="1828800" marR="0" lvl="3" indent="-342900" algn="l" rtl="0">
              <a:lnSpc>
                <a:spcPct val="90000"/>
              </a:lnSpc>
              <a:spcBef>
                <a:spcPts val="500"/>
              </a:spcBef>
              <a:spcAft>
                <a:spcPts val="0"/>
              </a:spcAft>
              <a:buClr>
                <a:srgbClr val="001F3B"/>
              </a:buClr>
              <a:buSzPts val="1800"/>
              <a:buFont typeface="Arial"/>
              <a:buChar char="•"/>
              <a:defRPr sz="1800" b="0" i="0" u="none" strike="noStrike" cap="none">
                <a:solidFill>
                  <a:srgbClr val="001F3B"/>
                </a:solidFill>
                <a:latin typeface="Georgia"/>
                <a:ea typeface="Georgia"/>
                <a:cs typeface="Georgia"/>
                <a:sym typeface="Georgia"/>
              </a:defRPr>
            </a:lvl4pPr>
            <a:lvl5pPr marL="2286000" marR="0" lvl="4" indent="-342900" algn="l" rtl="0">
              <a:lnSpc>
                <a:spcPct val="90000"/>
              </a:lnSpc>
              <a:spcBef>
                <a:spcPts val="500"/>
              </a:spcBef>
              <a:spcAft>
                <a:spcPts val="0"/>
              </a:spcAft>
              <a:buClr>
                <a:srgbClr val="001F3B"/>
              </a:buClr>
              <a:buSzPts val="1800"/>
              <a:buFont typeface="Arial"/>
              <a:buChar char="•"/>
              <a:defRPr sz="1800" b="0" i="0" u="none" strike="noStrike" cap="none">
                <a:solidFill>
                  <a:srgbClr val="001F3B"/>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eorgia"/>
                <a:ea typeface="Georgia"/>
                <a:cs typeface="Georgia"/>
                <a:sym typeface="Georgia"/>
              </a:defRPr>
            </a:lvl9pPr>
          </a:lstStyle>
          <a:p>
            <a:endParaRPr/>
          </a:p>
        </p:txBody>
      </p:sp>
      <p:pic>
        <p:nvPicPr>
          <p:cNvPr id="12" name="Google Shape;12;p1"/>
          <p:cNvPicPr preferRelativeResize="0"/>
          <p:nvPr/>
        </p:nvPicPr>
        <p:blipFill rotWithShape="1">
          <a:blip r:embed="rId3">
            <a:alphaModFix/>
          </a:blip>
          <a:srcRect/>
          <a:stretch/>
        </p:blipFill>
        <p:spPr>
          <a:xfrm>
            <a:off x="261269" y="5849187"/>
            <a:ext cx="2835625" cy="832779"/>
          </a:xfrm>
          <a:prstGeom prst="rect">
            <a:avLst/>
          </a:prstGeom>
          <a:noFill/>
          <a:ln>
            <a:noFill/>
          </a:ln>
        </p:spPr>
      </p:pic>
      <p:pic>
        <p:nvPicPr>
          <p:cNvPr id="13" name="Google Shape;13;p1"/>
          <p:cNvPicPr preferRelativeResize="0"/>
          <p:nvPr/>
        </p:nvPicPr>
        <p:blipFill rotWithShape="1">
          <a:blip r:embed="rId4">
            <a:alphaModFix/>
          </a:blip>
          <a:srcRect/>
          <a:stretch/>
        </p:blipFill>
        <p:spPr>
          <a:xfrm>
            <a:off x="10593981" y="6505933"/>
            <a:ext cx="1598019" cy="35206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Georgia"/>
              <a:buNone/>
              <a:defRPr sz="54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 name="Google Shape;20;p3"/>
          <p:cNvSpPr txBox="1">
            <a:spLocks noGrp="1"/>
          </p:cNvSpPr>
          <p:nvPr>
            <p:ph type="body" idx="1"/>
          </p:nvPr>
        </p:nvSpPr>
        <p:spPr>
          <a:xfrm>
            <a:off x="838200" y="1825625"/>
            <a:ext cx="10515600" cy="37815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Georgia"/>
                <a:ea typeface="Georgia"/>
                <a:cs typeface="Georgia"/>
                <a:sym typeface="Georg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Georgia"/>
                <a:ea typeface="Georgia"/>
                <a:cs typeface="Georgia"/>
                <a:sym typeface="Georgia"/>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pic>
        <p:nvPicPr>
          <p:cNvPr id="21" name="Google Shape;21;p3"/>
          <p:cNvPicPr preferRelativeResize="0"/>
          <p:nvPr/>
        </p:nvPicPr>
        <p:blipFill rotWithShape="1">
          <a:blip r:embed="rId14">
            <a:alphaModFix/>
          </a:blip>
          <a:srcRect/>
          <a:stretch/>
        </p:blipFill>
        <p:spPr>
          <a:xfrm>
            <a:off x="261269" y="5849187"/>
            <a:ext cx="2835624" cy="832779"/>
          </a:xfrm>
          <a:prstGeom prst="rect">
            <a:avLst/>
          </a:prstGeom>
          <a:noFill/>
          <a:ln>
            <a:noFill/>
          </a:ln>
        </p:spPr>
      </p:pic>
      <p:pic>
        <p:nvPicPr>
          <p:cNvPr id="22" name="Google Shape;22;p3"/>
          <p:cNvPicPr preferRelativeResize="0"/>
          <p:nvPr/>
        </p:nvPicPr>
        <p:blipFill rotWithShape="1">
          <a:blip r:embed="rId15">
            <a:alphaModFix/>
          </a:blip>
          <a:srcRect/>
          <a:stretch/>
        </p:blipFill>
        <p:spPr>
          <a:xfrm>
            <a:off x="10593981" y="6505933"/>
            <a:ext cx="1598019" cy="35206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3"/>
        <p:cNvGrpSpPr/>
        <p:nvPr/>
      </p:nvGrpSpPr>
      <p:grpSpPr>
        <a:xfrm>
          <a:off x="0" y="0"/>
          <a:ext cx="0" cy="0"/>
          <a:chOff x="0" y="0"/>
          <a:chExt cx="0" cy="0"/>
        </a:xfrm>
      </p:grpSpPr>
      <p:sp>
        <p:nvSpPr>
          <p:cNvPr id="84" name="Google Shape;84;p16"/>
          <p:cNvSpPr/>
          <p:nvPr/>
        </p:nvSpPr>
        <p:spPr>
          <a:xfrm>
            <a:off x="0" y="0"/>
            <a:ext cx="12192000" cy="68579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pic>
        <p:nvPicPr>
          <p:cNvPr id="85" name="Google Shape;85;p16"/>
          <p:cNvPicPr preferRelativeResize="0"/>
          <p:nvPr/>
        </p:nvPicPr>
        <p:blipFill rotWithShape="1">
          <a:blip r:embed="rId3">
            <a:alphaModFix amt="55000"/>
          </a:blip>
          <a:srcRect l="3840" r="3849"/>
          <a:stretch/>
        </p:blipFill>
        <p:spPr>
          <a:xfrm>
            <a:off x="20" y="1"/>
            <a:ext cx="12191977" cy="6857999"/>
          </a:xfrm>
          <a:prstGeom prst="rect">
            <a:avLst/>
          </a:prstGeom>
          <a:noFill/>
          <a:ln>
            <a:noFill/>
          </a:ln>
        </p:spPr>
      </p:pic>
      <p:sp>
        <p:nvSpPr>
          <p:cNvPr id="86" name="Google Shape;86;p16"/>
          <p:cNvSpPr txBox="1">
            <a:spLocks noGrp="1"/>
          </p:cNvSpPr>
          <p:nvPr>
            <p:ph type="title"/>
          </p:nvPr>
        </p:nvSpPr>
        <p:spPr>
          <a:xfrm>
            <a:off x="1524000" y="1407176"/>
            <a:ext cx="9144000" cy="29005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6000"/>
              <a:buFont typeface="Georgia"/>
              <a:buNone/>
            </a:pPr>
            <a:r>
              <a:rPr lang="en-US" dirty="0">
                <a:solidFill>
                  <a:srgbClr val="FFFFFF"/>
                </a:solidFill>
              </a:rPr>
              <a:t>Civil War Calling</a:t>
            </a:r>
            <a:r>
              <a:rPr lang="en-US">
                <a:solidFill>
                  <a:srgbClr val="FFFFFF"/>
                </a:solidFill>
              </a:rPr>
              <a:t>: </a:t>
            </a:r>
            <a:br>
              <a:rPr lang="en-US">
                <a:solidFill>
                  <a:srgbClr val="FFFFFF"/>
                </a:solidFill>
              </a:rPr>
            </a:br>
            <a:r>
              <a:rPr lang="en-US">
                <a:solidFill>
                  <a:srgbClr val="FFFFFF"/>
                </a:solidFill>
              </a:rPr>
              <a:t>The </a:t>
            </a:r>
            <a:r>
              <a:rPr lang="en-US" dirty="0">
                <a:solidFill>
                  <a:srgbClr val="FFFFFF"/>
                </a:solidFill>
              </a:rPr>
              <a:t>Lehigh Valley Response</a:t>
            </a:r>
            <a:br>
              <a:rPr lang="en-US" sz="6000" dirty="0">
                <a:solidFill>
                  <a:srgbClr val="FFFFFF"/>
                </a:solidFill>
              </a:rPr>
            </a:br>
            <a:r>
              <a:rPr lang="en-US" sz="4000" dirty="0">
                <a:solidFill>
                  <a:srgbClr val="FFFFFF"/>
                </a:solidFill>
              </a:rPr>
              <a:t>Life and Death</a:t>
            </a:r>
            <a:endParaRPr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4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5"/>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73" name="Google Shape;173;p25"/>
          <p:cNvSpPr txBox="1">
            <a:spLocks noGrp="1"/>
          </p:cNvSpPr>
          <p:nvPr>
            <p:ph type="title"/>
          </p:nvPr>
        </p:nvSpPr>
        <p:spPr>
          <a:xfrm>
            <a:off x="640080" y="325369"/>
            <a:ext cx="4368600" cy="1956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200"/>
              <a:buFont typeface="Georgia"/>
              <a:buNone/>
            </a:pPr>
            <a:r>
              <a:rPr lang="en-US" sz="4200"/>
              <a:t>The Dead</a:t>
            </a:r>
            <a:endParaRPr/>
          </a:p>
        </p:txBody>
      </p:sp>
      <p:sp>
        <p:nvSpPr>
          <p:cNvPr id="174" name="Google Shape;174;p25"/>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75" name="Google Shape;175;p25"/>
          <p:cNvSpPr txBox="1">
            <a:spLocks noGrp="1"/>
          </p:cNvSpPr>
          <p:nvPr>
            <p:ph type="body" idx="1"/>
          </p:nvPr>
        </p:nvSpPr>
        <p:spPr>
          <a:xfrm>
            <a:off x="640080" y="2872899"/>
            <a:ext cx="4243500" cy="3320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200"/>
              <a:buNone/>
            </a:pPr>
            <a:r>
              <a:rPr lang="en-US" sz="2200"/>
              <a:t>The Fickardt Brothers: </a:t>
            </a:r>
            <a:endParaRPr/>
          </a:p>
          <a:p>
            <a:pPr marL="0" lvl="0" indent="0" algn="l" rtl="0">
              <a:lnSpc>
                <a:spcPct val="100000"/>
              </a:lnSpc>
              <a:spcBef>
                <a:spcPts val="1000"/>
              </a:spcBef>
              <a:spcAft>
                <a:spcPts val="0"/>
              </a:spcAft>
              <a:buClr>
                <a:schemeClr val="dk1"/>
              </a:buClr>
              <a:buSzPts val="2200"/>
              <a:buNone/>
            </a:pPr>
            <a:r>
              <a:rPr lang="en-US" sz="2200"/>
              <a:t>Frederick Jr. and Augustus</a:t>
            </a:r>
            <a:endParaRPr/>
          </a:p>
          <a:p>
            <a:pPr marL="228600" lvl="0" indent="-228600" algn="l" rtl="0">
              <a:lnSpc>
                <a:spcPct val="100000"/>
              </a:lnSpc>
              <a:spcBef>
                <a:spcPts val="1000"/>
              </a:spcBef>
              <a:spcAft>
                <a:spcPts val="0"/>
              </a:spcAft>
              <a:buClr>
                <a:schemeClr val="dk1"/>
              </a:buClr>
              <a:buSzPts val="1200"/>
              <a:buChar char="•"/>
            </a:pPr>
            <a:r>
              <a:rPr lang="en-US" sz="1200" b="0"/>
              <a:t>When Confederate Army General, Robert E. Lee and his men invaded Pennsylvania in the Summer of 1863, Bethlehem Doctor, Fredrick Fickardt gave a passionate speech to a large crowd in front of the Eagle Hotel (now Hotel Bethlehem) encouraging young men to join the Union Army.</a:t>
            </a:r>
            <a:endParaRPr/>
          </a:p>
          <a:p>
            <a:pPr marL="228600" lvl="0" indent="-228600" algn="l" rtl="0">
              <a:lnSpc>
                <a:spcPct val="100000"/>
              </a:lnSpc>
              <a:spcBef>
                <a:spcPts val="1000"/>
              </a:spcBef>
              <a:spcAft>
                <a:spcPts val="0"/>
              </a:spcAft>
              <a:buClr>
                <a:schemeClr val="dk1"/>
              </a:buClr>
              <a:buSzPts val="1200"/>
              <a:buChar char="•"/>
            </a:pPr>
            <a:r>
              <a:rPr lang="en-US" sz="1200" b="0"/>
              <a:t>Forty men from Bethlehem would enlist that day, including Dr. Fickardt’s two sons, Frederick Jr. (age 20) and Augustus Fickardt (age 18).</a:t>
            </a:r>
            <a:endParaRPr/>
          </a:p>
          <a:p>
            <a:pPr marL="228600" lvl="0" indent="-228600" algn="l" rtl="0">
              <a:lnSpc>
                <a:spcPct val="100000"/>
              </a:lnSpc>
              <a:spcBef>
                <a:spcPts val="1000"/>
              </a:spcBef>
              <a:spcAft>
                <a:spcPts val="0"/>
              </a:spcAft>
              <a:buClr>
                <a:schemeClr val="dk1"/>
              </a:buClr>
              <a:buSzPts val="1200"/>
              <a:buChar char="•"/>
            </a:pPr>
            <a:r>
              <a:rPr lang="en-US" sz="1200" b="0"/>
              <a:t>Both sons died shortly after, only five days apart from each other, and both from Typhoid.</a:t>
            </a:r>
            <a:endParaRPr/>
          </a:p>
        </p:txBody>
      </p:sp>
      <p:pic>
        <p:nvPicPr>
          <p:cNvPr id="176" name="Google Shape;176;p25" descr="A couple of men in military uniforms&#10;&#10;Description automatically generated"/>
          <p:cNvPicPr preferRelativeResize="0"/>
          <p:nvPr/>
        </p:nvPicPr>
        <p:blipFill rotWithShape="1">
          <a:blip r:embed="rId3">
            <a:alphaModFix/>
          </a:blip>
          <a:srcRect b="20242"/>
          <a:stretch/>
        </p:blipFill>
        <p:spPr>
          <a:xfrm>
            <a:off x="5311702" y="10"/>
            <a:ext cx="6878775" cy="685800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26"/>
          <p:cNvSpPr/>
          <p:nvPr/>
        </p:nvSpPr>
        <p:spPr>
          <a:xfrm>
            <a:off x="0" y="0"/>
            <a:ext cx="12192000" cy="6858000"/>
          </a:xfrm>
          <a:prstGeom prst="rect">
            <a:avLst/>
          </a:prstGeom>
          <a:solidFill>
            <a:srgbClr val="0048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83" name="Google Shape;183;p26"/>
          <p:cNvSpPr txBox="1">
            <a:spLocks noGrp="1"/>
          </p:cNvSpPr>
          <p:nvPr>
            <p:ph type="title"/>
          </p:nvPr>
        </p:nvSpPr>
        <p:spPr>
          <a:xfrm>
            <a:off x="838200" y="448721"/>
            <a:ext cx="4707600" cy="1225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Georgia"/>
              <a:buNone/>
            </a:pPr>
            <a:r>
              <a:rPr lang="en-US" sz="4000">
                <a:solidFill>
                  <a:schemeClr val="lt1"/>
                </a:solidFill>
              </a:rPr>
              <a:t>Remembering the Dead, Funerals</a:t>
            </a:r>
            <a:endParaRPr sz="3800">
              <a:solidFill>
                <a:schemeClr val="lt1"/>
              </a:solidFill>
            </a:endParaRPr>
          </a:p>
        </p:txBody>
      </p:sp>
      <p:cxnSp>
        <p:nvCxnSpPr>
          <p:cNvPr id="184" name="Google Shape;184;p26"/>
          <p:cNvCxnSpPr/>
          <p:nvPr/>
        </p:nvCxnSpPr>
        <p:spPr>
          <a:xfrm rot="10800000">
            <a:off x="831777" y="1749756"/>
            <a:ext cx="4718400" cy="0"/>
          </a:xfrm>
          <a:prstGeom prst="straightConnector1">
            <a:avLst/>
          </a:prstGeom>
          <a:noFill/>
          <a:ln w="12700" cap="flat" cmpd="sng">
            <a:solidFill>
              <a:schemeClr val="accent2"/>
            </a:solidFill>
            <a:prstDash val="solid"/>
            <a:miter lim="800000"/>
            <a:headEnd type="none" w="sm" len="sm"/>
            <a:tailEnd type="none" w="sm" len="sm"/>
          </a:ln>
        </p:spPr>
      </p:cxnSp>
      <p:sp>
        <p:nvSpPr>
          <p:cNvPr id="185" name="Google Shape;185;p26"/>
          <p:cNvSpPr txBox="1">
            <a:spLocks noGrp="1"/>
          </p:cNvSpPr>
          <p:nvPr>
            <p:ph type="body" idx="1"/>
          </p:nvPr>
        </p:nvSpPr>
        <p:spPr>
          <a:xfrm>
            <a:off x="897769" y="1909192"/>
            <a:ext cx="4586400" cy="3647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200"/>
              <a:buNone/>
            </a:pPr>
            <a:r>
              <a:rPr lang="en-US" sz="2200">
                <a:solidFill>
                  <a:schemeClr val="lt1"/>
                </a:solidFill>
              </a:rPr>
              <a:t>The War is over! Now what?</a:t>
            </a:r>
            <a:endParaRPr/>
          </a:p>
          <a:p>
            <a:pPr marL="228600" lvl="0" indent="-228600" algn="l" rtl="0">
              <a:lnSpc>
                <a:spcPct val="90000"/>
              </a:lnSpc>
              <a:spcBef>
                <a:spcPts val="1000"/>
              </a:spcBef>
              <a:spcAft>
                <a:spcPts val="0"/>
              </a:spcAft>
              <a:buClr>
                <a:schemeClr val="lt1"/>
              </a:buClr>
              <a:buSzPts val="1400"/>
              <a:buChar char="•"/>
            </a:pPr>
            <a:r>
              <a:rPr lang="en-US" sz="1400" b="0">
                <a:solidFill>
                  <a:schemeClr val="lt1"/>
                </a:solidFill>
              </a:rPr>
              <a:t>Initially, burials were hasty due to battlefield conditions, but post-war, efforts were made to properly honor fallen soldiers.</a:t>
            </a:r>
            <a:endParaRPr sz="1400" b="0">
              <a:solidFill>
                <a:schemeClr val="lt1"/>
              </a:solidFill>
            </a:endParaRPr>
          </a:p>
          <a:p>
            <a:pPr marL="228600" lvl="0" indent="-228600" algn="l" rtl="0">
              <a:lnSpc>
                <a:spcPct val="90000"/>
              </a:lnSpc>
              <a:spcBef>
                <a:spcPts val="1000"/>
              </a:spcBef>
              <a:spcAft>
                <a:spcPts val="0"/>
              </a:spcAft>
              <a:buClr>
                <a:schemeClr val="lt1"/>
              </a:buClr>
              <a:buSzPts val="1400"/>
              <a:buChar char="•"/>
            </a:pPr>
            <a:r>
              <a:rPr lang="en-US" sz="1400" b="0">
                <a:solidFill>
                  <a:schemeClr val="lt1"/>
                </a:solidFill>
              </a:rPr>
              <a:t>National cemeteries were established, where formal ceremonies commemorated the war dead’s sacrifice, fostering national healing.</a:t>
            </a:r>
            <a:endParaRPr sz="1400" b="0">
              <a:solidFill>
                <a:schemeClr val="lt1"/>
              </a:solidFill>
            </a:endParaRPr>
          </a:p>
          <a:p>
            <a:pPr marL="228600" lvl="0" indent="-228600" algn="l" rtl="0">
              <a:lnSpc>
                <a:spcPct val="90000"/>
              </a:lnSpc>
              <a:spcBef>
                <a:spcPts val="1000"/>
              </a:spcBef>
              <a:spcAft>
                <a:spcPts val="0"/>
              </a:spcAft>
              <a:buClr>
                <a:schemeClr val="lt1"/>
              </a:buClr>
              <a:buSzPts val="1400"/>
              <a:buChar char="•"/>
            </a:pPr>
            <a:r>
              <a:rPr lang="en-US" sz="1400" b="0">
                <a:solidFill>
                  <a:schemeClr val="lt1"/>
                </a:solidFill>
              </a:rPr>
              <a:t>The practice of embalming (preserving) a dead body took off in American culture following the assassination of Lincoln and the very public display of his corpse.</a:t>
            </a:r>
            <a:endParaRPr sz="1400" b="0">
              <a:solidFill>
                <a:schemeClr val="lt1"/>
              </a:solidFill>
            </a:endParaRPr>
          </a:p>
          <a:p>
            <a:pPr marL="228600" lvl="0" indent="-139700" algn="l" rtl="0">
              <a:lnSpc>
                <a:spcPct val="90000"/>
              </a:lnSpc>
              <a:spcBef>
                <a:spcPts val="1000"/>
              </a:spcBef>
              <a:spcAft>
                <a:spcPts val="0"/>
              </a:spcAft>
              <a:buClr>
                <a:schemeClr val="dk1"/>
              </a:buClr>
              <a:buSzPts val="1400"/>
              <a:buNone/>
            </a:pPr>
            <a:endParaRPr sz="1400">
              <a:solidFill>
                <a:schemeClr val="lt1"/>
              </a:solidFill>
            </a:endParaRPr>
          </a:p>
        </p:txBody>
      </p:sp>
      <p:cxnSp>
        <p:nvCxnSpPr>
          <p:cNvPr id="186" name="Google Shape;186;p26"/>
          <p:cNvCxnSpPr/>
          <p:nvPr/>
        </p:nvCxnSpPr>
        <p:spPr>
          <a:xfrm rot="10800000">
            <a:off x="834124" y="5707672"/>
            <a:ext cx="4713900" cy="0"/>
          </a:xfrm>
          <a:prstGeom prst="straightConnector1">
            <a:avLst/>
          </a:prstGeom>
          <a:noFill/>
          <a:ln w="12700" cap="flat" cmpd="sng">
            <a:solidFill>
              <a:schemeClr val="accent2"/>
            </a:solidFill>
            <a:prstDash val="solid"/>
            <a:miter lim="800000"/>
            <a:headEnd type="none" w="sm" len="sm"/>
            <a:tailEnd type="none" w="sm" len="sm"/>
          </a:ln>
        </p:spPr>
      </p:cxnSp>
      <p:pic>
        <p:nvPicPr>
          <p:cNvPr id="187" name="Google Shape;187;p26"/>
          <p:cNvPicPr preferRelativeResize="0"/>
          <p:nvPr/>
        </p:nvPicPr>
        <p:blipFill rotWithShape="1">
          <a:blip r:embed="rId3">
            <a:alphaModFix/>
          </a:blip>
          <a:srcRect l="5284" r="5293"/>
          <a:stretch/>
        </p:blipFill>
        <p:spPr>
          <a:xfrm>
            <a:off x="6525453" y="10"/>
            <a:ext cx="5666548" cy="68579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27"/>
          <p:cNvSpPr/>
          <p:nvPr/>
        </p:nvSpPr>
        <p:spPr>
          <a:xfrm>
            <a:off x="0" y="0"/>
            <a:ext cx="12192000" cy="6858000"/>
          </a:xfrm>
          <a:prstGeom prst="rect">
            <a:avLst/>
          </a:prstGeom>
          <a:solidFill>
            <a:srgbClr val="0048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94" name="Google Shape;194;p27"/>
          <p:cNvSpPr txBox="1">
            <a:spLocks noGrp="1"/>
          </p:cNvSpPr>
          <p:nvPr>
            <p:ph type="title"/>
          </p:nvPr>
        </p:nvSpPr>
        <p:spPr>
          <a:xfrm>
            <a:off x="838200" y="448721"/>
            <a:ext cx="4707600" cy="1225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Georgia"/>
              <a:buNone/>
            </a:pPr>
            <a:r>
              <a:rPr lang="en-US" sz="4000">
                <a:solidFill>
                  <a:schemeClr val="lt1"/>
                </a:solidFill>
              </a:rPr>
              <a:t>Remembering the Dead, Memorials</a:t>
            </a:r>
            <a:endParaRPr sz="3800">
              <a:solidFill>
                <a:schemeClr val="lt1"/>
              </a:solidFill>
            </a:endParaRPr>
          </a:p>
        </p:txBody>
      </p:sp>
      <p:cxnSp>
        <p:nvCxnSpPr>
          <p:cNvPr id="195" name="Google Shape;195;p27"/>
          <p:cNvCxnSpPr/>
          <p:nvPr/>
        </p:nvCxnSpPr>
        <p:spPr>
          <a:xfrm rot="10800000">
            <a:off x="831777" y="1749756"/>
            <a:ext cx="4718400" cy="0"/>
          </a:xfrm>
          <a:prstGeom prst="straightConnector1">
            <a:avLst/>
          </a:prstGeom>
          <a:noFill/>
          <a:ln w="12700" cap="flat" cmpd="sng">
            <a:solidFill>
              <a:schemeClr val="accent2"/>
            </a:solidFill>
            <a:prstDash val="solid"/>
            <a:miter lim="800000"/>
            <a:headEnd type="none" w="sm" len="sm"/>
            <a:tailEnd type="none" w="sm" len="sm"/>
          </a:ln>
        </p:spPr>
      </p:cxnSp>
      <p:sp>
        <p:nvSpPr>
          <p:cNvPr id="196" name="Google Shape;196;p27"/>
          <p:cNvSpPr txBox="1">
            <a:spLocks noGrp="1"/>
          </p:cNvSpPr>
          <p:nvPr>
            <p:ph type="body" idx="1"/>
          </p:nvPr>
        </p:nvSpPr>
        <p:spPr>
          <a:xfrm>
            <a:off x="897769" y="1909192"/>
            <a:ext cx="4586400" cy="3647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200"/>
              <a:buNone/>
            </a:pPr>
            <a:r>
              <a:rPr lang="en-US" sz="2200">
                <a:solidFill>
                  <a:schemeClr val="lt1"/>
                </a:solidFill>
              </a:rPr>
              <a:t>The War is over! Now what?</a:t>
            </a:r>
            <a:endParaRPr sz="1400" b="0">
              <a:solidFill>
                <a:schemeClr val="lt1"/>
              </a:solidFill>
            </a:endParaRPr>
          </a:p>
          <a:p>
            <a:pPr marL="228600" lvl="0" indent="-228600" algn="l" rtl="0">
              <a:lnSpc>
                <a:spcPct val="90000"/>
              </a:lnSpc>
              <a:spcBef>
                <a:spcPts val="1000"/>
              </a:spcBef>
              <a:spcAft>
                <a:spcPts val="0"/>
              </a:spcAft>
              <a:buClr>
                <a:schemeClr val="lt1"/>
              </a:buClr>
              <a:buSzPts val="1400"/>
              <a:buChar char="•"/>
            </a:pPr>
            <a:r>
              <a:rPr lang="en-US" sz="1400" b="0">
                <a:solidFill>
                  <a:schemeClr val="lt1"/>
                </a:solidFill>
              </a:rPr>
              <a:t>To honor and remember comrades and loved ones who died in the Civil War, veterans and communities erected memorials across the country.</a:t>
            </a:r>
            <a:endParaRPr sz="1400" b="0">
              <a:solidFill>
                <a:schemeClr val="lt1"/>
              </a:solidFill>
            </a:endParaRPr>
          </a:p>
          <a:p>
            <a:pPr marL="228600" lvl="0" indent="-228600" algn="l" rtl="0">
              <a:lnSpc>
                <a:spcPct val="90000"/>
              </a:lnSpc>
              <a:spcBef>
                <a:spcPts val="1000"/>
              </a:spcBef>
              <a:spcAft>
                <a:spcPts val="0"/>
              </a:spcAft>
              <a:buClr>
                <a:schemeClr val="lt1"/>
              </a:buClr>
              <a:buSzPts val="1400"/>
              <a:buChar char="•"/>
            </a:pPr>
            <a:r>
              <a:rPr lang="en-US" sz="1400" b="0">
                <a:solidFill>
                  <a:schemeClr val="lt1"/>
                </a:solidFill>
              </a:rPr>
              <a:t>These monuments served as focal points for remembrance and reflection on the sacrifices made.</a:t>
            </a:r>
            <a:endParaRPr sz="1400" b="0">
              <a:solidFill>
                <a:schemeClr val="lt1"/>
              </a:solidFill>
            </a:endParaRPr>
          </a:p>
          <a:p>
            <a:pPr marL="228600" lvl="0" indent="-228600" algn="l" rtl="0">
              <a:lnSpc>
                <a:spcPct val="90000"/>
              </a:lnSpc>
              <a:spcBef>
                <a:spcPts val="1000"/>
              </a:spcBef>
              <a:spcAft>
                <a:spcPts val="0"/>
              </a:spcAft>
              <a:buClr>
                <a:schemeClr val="lt1"/>
              </a:buClr>
              <a:buSzPts val="1400"/>
              <a:buChar char="•"/>
            </a:pPr>
            <a:r>
              <a:rPr lang="en-US" sz="1400" b="0">
                <a:solidFill>
                  <a:schemeClr val="lt1"/>
                </a:solidFill>
              </a:rPr>
              <a:t>In the case of explicitly Southern memorials, however, many were erected in the early and mid 20th century to perpetuate the Lost Cause myth.</a:t>
            </a:r>
            <a:endParaRPr sz="1400" b="0">
              <a:solidFill>
                <a:schemeClr val="lt1"/>
              </a:solidFill>
            </a:endParaRPr>
          </a:p>
          <a:p>
            <a:pPr marL="228600" lvl="0" indent="-139700" algn="l" rtl="0">
              <a:lnSpc>
                <a:spcPct val="90000"/>
              </a:lnSpc>
              <a:spcBef>
                <a:spcPts val="1000"/>
              </a:spcBef>
              <a:spcAft>
                <a:spcPts val="0"/>
              </a:spcAft>
              <a:buClr>
                <a:schemeClr val="dk1"/>
              </a:buClr>
              <a:buSzPts val="1400"/>
              <a:buNone/>
            </a:pPr>
            <a:endParaRPr sz="1400">
              <a:solidFill>
                <a:schemeClr val="lt1"/>
              </a:solidFill>
            </a:endParaRPr>
          </a:p>
        </p:txBody>
      </p:sp>
      <p:cxnSp>
        <p:nvCxnSpPr>
          <p:cNvPr id="197" name="Google Shape;197;p27"/>
          <p:cNvCxnSpPr/>
          <p:nvPr/>
        </p:nvCxnSpPr>
        <p:spPr>
          <a:xfrm rot="10800000">
            <a:off x="834124" y="5707672"/>
            <a:ext cx="4713900" cy="0"/>
          </a:xfrm>
          <a:prstGeom prst="straightConnector1">
            <a:avLst/>
          </a:prstGeom>
          <a:noFill/>
          <a:ln w="12700" cap="flat" cmpd="sng">
            <a:solidFill>
              <a:schemeClr val="accent2"/>
            </a:solidFill>
            <a:prstDash val="solid"/>
            <a:miter lim="800000"/>
            <a:headEnd type="none" w="sm" len="sm"/>
            <a:tailEnd type="none" w="sm" len="sm"/>
          </a:ln>
        </p:spPr>
      </p:cxnSp>
      <p:pic>
        <p:nvPicPr>
          <p:cNvPr id="198" name="Google Shape;198;p27"/>
          <p:cNvPicPr preferRelativeResize="0"/>
          <p:nvPr/>
        </p:nvPicPr>
        <p:blipFill rotWithShape="1">
          <a:blip r:embed="rId3">
            <a:alphaModFix/>
          </a:blip>
          <a:srcRect t="4611" b="4620"/>
          <a:stretch/>
        </p:blipFill>
        <p:spPr>
          <a:xfrm>
            <a:off x="6525453" y="10"/>
            <a:ext cx="5666548" cy="68579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28"/>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05" name="Google Shape;205;p28"/>
          <p:cNvSpPr txBox="1">
            <a:spLocks noGrp="1"/>
          </p:cNvSpPr>
          <p:nvPr>
            <p:ph type="title"/>
          </p:nvPr>
        </p:nvSpPr>
        <p:spPr>
          <a:xfrm>
            <a:off x="640080" y="325369"/>
            <a:ext cx="4368600" cy="1956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Georgia"/>
              <a:buNone/>
            </a:pPr>
            <a:r>
              <a:rPr lang="en-US" sz="5400"/>
              <a:t>The Lehigh Valley Response</a:t>
            </a:r>
            <a:endParaRPr/>
          </a:p>
        </p:txBody>
      </p:sp>
      <p:sp>
        <p:nvSpPr>
          <p:cNvPr id="206" name="Google Shape;206;p28"/>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07" name="Google Shape;207;p28"/>
          <p:cNvSpPr txBox="1">
            <a:spLocks noGrp="1"/>
          </p:cNvSpPr>
          <p:nvPr>
            <p:ph type="body" idx="1"/>
          </p:nvPr>
        </p:nvSpPr>
        <p:spPr>
          <a:xfrm>
            <a:off x="314794" y="2872898"/>
            <a:ext cx="4693800" cy="3838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200"/>
              <a:buNone/>
            </a:pPr>
            <a:r>
              <a:rPr lang="en-US" sz="2200"/>
              <a:t>Soldiers and Sailors Monument, Allentown</a:t>
            </a:r>
            <a:endParaRPr/>
          </a:p>
          <a:p>
            <a:pPr marL="228600" lvl="0" indent="-228600" algn="l" rtl="0">
              <a:lnSpc>
                <a:spcPct val="90000"/>
              </a:lnSpc>
              <a:spcBef>
                <a:spcPts val="1000"/>
              </a:spcBef>
              <a:spcAft>
                <a:spcPts val="0"/>
              </a:spcAft>
              <a:buClr>
                <a:srgbClr val="081621"/>
              </a:buClr>
              <a:buSzPts val="1200"/>
              <a:buChar char="•"/>
            </a:pPr>
            <a:r>
              <a:rPr lang="en-US" sz="1200" b="0"/>
              <a:t>The monument was dedicated in 1899, and was rededicated in the 1960s.</a:t>
            </a:r>
            <a:endParaRPr sz="1200" b="0"/>
          </a:p>
          <a:p>
            <a:pPr marL="228600" lvl="0" indent="-228600" algn="l" rtl="0">
              <a:lnSpc>
                <a:spcPct val="90000"/>
              </a:lnSpc>
              <a:spcBef>
                <a:spcPts val="1000"/>
              </a:spcBef>
              <a:spcAft>
                <a:spcPts val="0"/>
              </a:spcAft>
              <a:buSzPts val="1200"/>
              <a:buChar char="•"/>
            </a:pPr>
            <a:r>
              <a:rPr lang="en-US" sz="1200" b="0"/>
              <a:t>It’s unusual (and infamous) among Pennsylvanian Civil War memorials in that its message emphasizes the reconciliatory “one country under one flag” sentiments of the era, and as such features a Confederate soldier alongside a Union one despite Pennsylvania being a Union state.</a:t>
            </a:r>
            <a:endParaRPr sz="1200" b="0"/>
          </a:p>
        </p:txBody>
      </p:sp>
      <p:pic>
        <p:nvPicPr>
          <p:cNvPr id="208" name="Google Shape;208;p28"/>
          <p:cNvPicPr preferRelativeResize="0"/>
          <p:nvPr/>
        </p:nvPicPr>
        <p:blipFill rotWithShape="1">
          <a:blip r:embed="rId3">
            <a:alphaModFix/>
          </a:blip>
          <a:srcRect t="16778" b="16771"/>
          <a:stretch/>
        </p:blipFill>
        <p:spPr>
          <a:xfrm>
            <a:off x="5311702" y="10"/>
            <a:ext cx="6878775" cy="685800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29"/>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15" name="Google Shape;215;p29"/>
          <p:cNvSpPr txBox="1">
            <a:spLocks noGrp="1"/>
          </p:cNvSpPr>
          <p:nvPr>
            <p:ph type="title"/>
          </p:nvPr>
        </p:nvSpPr>
        <p:spPr>
          <a:xfrm>
            <a:off x="640080" y="325369"/>
            <a:ext cx="4368600" cy="1956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Georgia"/>
              <a:buNone/>
            </a:pPr>
            <a:r>
              <a:rPr lang="en-US" sz="5400"/>
              <a:t>The Lehigh Valley Response</a:t>
            </a:r>
            <a:endParaRPr/>
          </a:p>
        </p:txBody>
      </p:sp>
      <p:sp>
        <p:nvSpPr>
          <p:cNvPr id="216" name="Google Shape;216;p29"/>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17" name="Google Shape;217;p29"/>
          <p:cNvSpPr txBox="1">
            <a:spLocks noGrp="1"/>
          </p:cNvSpPr>
          <p:nvPr>
            <p:ph type="body" idx="1"/>
          </p:nvPr>
        </p:nvSpPr>
        <p:spPr>
          <a:xfrm>
            <a:off x="314794" y="2872898"/>
            <a:ext cx="4693800" cy="3838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200"/>
              <a:buNone/>
            </a:pPr>
            <a:r>
              <a:rPr lang="en-US" sz="2200"/>
              <a:t>Soldiers and Sailors Monument, Easton</a:t>
            </a:r>
            <a:endParaRPr/>
          </a:p>
          <a:p>
            <a:pPr marL="228600" lvl="0" indent="-228600" algn="l" rtl="0">
              <a:lnSpc>
                <a:spcPct val="90000"/>
              </a:lnSpc>
              <a:spcBef>
                <a:spcPts val="1000"/>
              </a:spcBef>
              <a:spcAft>
                <a:spcPts val="0"/>
              </a:spcAft>
              <a:buClr>
                <a:srgbClr val="081621"/>
              </a:buClr>
              <a:buSzPts val="1200"/>
              <a:buChar char="•"/>
            </a:pPr>
            <a:r>
              <a:rPr lang="en-US" sz="1200" b="0"/>
              <a:t>The monument was dedicated in 1900 and consists of a 75 foot tall pillar surrounded by four soldiers representing the branches of the military at the time: infantry, artillery, cavalry, and navy.</a:t>
            </a:r>
            <a:endParaRPr sz="1200" b="0"/>
          </a:p>
          <a:p>
            <a:pPr marL="228600" lvl="0" indent="-228600" algn="l" rtl="0">
              <a:lnSpc>
                <a:spcPct val="90000"/>
              </a:lnSpc>
              <a:spcBef>
                <a:spcPts val="1000"/>
              </a:spcBef>
              <a:spcAft>
                <a:spcPts val="0"/>
              </a:spcAft>
              <a:buSzPts val="1200"/>
              <a:buChar char="•"/>
            </a:pPr>
            <a:r>
              <a:rPr lang="en-US" sz="1200" b="0"/>
              <a:t>After Thanksgiving, the monument is transformed into the Peace Candle.</a:t>
            </a:r>
            <a:endParaRPr sz="1200" b="0"/>
          </a:p>
        </p:txBody>
      </p:sp>
      <p:pic>
        <p:nvPicPr>
          <p:cNvPr id="218" name="Google Shape;218;p29"/>
          <p:cNvPicPr preferRelativeResize="0"/>
          <p:nvPr/>
        </p:nvPicPr>
        <p:blipFill rotWithShape="1">
          <a:blip r:embed="rId3">
            <a:alphaModFix/>
          </a:blip>
          <a:srcRect t="16778" b="16771"/>
          <a:stretch/>
        </p:blipFill>
        <p:spPr>
          <a:xfrm>
            <a:off x="5311702" y="10"/>
            <a:ext cx="6878775" cy="685800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30"/>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25" name="Google Shape;225;p30"/>
          <p:cNvSpPr txBox="1">
            <a:spLocks noGrp="1"/>
          </p:cNvSpPr>
          <p:nvPr>
            <p:ph type="title"/>
          </p:nvPr>
        </p:nvSpPr>
        <p:spPr>
          <a:xfrm>
            <a:off x="640080" y="325369"/>
            <a:ext cx="4368600" cy="1956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Georgia"/>
              <a:buNone/>
            </a:pPr>
            <a:r>
              <a:rPr lang="en-US" sz="5400"/>
              <a:t>The Lehigh Valley Response</a:t>
            </a:r>
            <a:endParaRPr/>
          </a:p>
        </p:txBody>
      </p:sp>
      <p:sp>
        <p:nvSpPr>
          <p:cNvPr id="226" name="Google Shape;226;p30"/>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27" name="Google Shape;227;p30"/>
          <p:cNvSpPr txBox="1">
            <a:spLocks noGrp="1"/>
          </p:cNvSpPr>
          <p:nvPr>
            <p:ph type="body" idx="1"/>
          </p:nvPr>
        </p:nvSpPr>
        <p:spPr>
          <a:xfrm>
            <a:off x="314802" y="2872900"/>
            <a:ext cx="5872200" cy="3838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200"/>
              <a:buNone/>
            </a:pPr>
            <a:r>
              <a:rPr lang="en-US" sz="2200"/>
              <a:t>Peace Candle, Easton</a:t>
            </a:r>
            <a:endParaRPr/>
          </a:p>
          <a:p>
            <a:pPr marL="228600" lvl="0" indent="-228600" algn="l" rtl="0">
              <a:lnSpc>
                <a:spcPct val="90000"/>
              </a:lnSpc>
              <a:spcBef>
                <a:spcPts val="1000"/>
              </a:spcBef>
              <a:spcAft>
                <a:spcPts val="0"/>
              </a:spcAft>
              <a:buSzPts val="1200"/>
              <a:buChar char="•"/>
            </a:pPr>
            <a:r>
              <a:rPr lang="en-US" sz="1200" b="0"/>
              <a:t>Pictured is the Peace Candle, built over the monument every December to celebrate the season.</a:t>
            </a:r>
            <a:endParaRPr sz="1200" b="0"/>
          </a:p>
          <a:p>
            <a:pPr marL="228600" lvl="0" indent="-228600" algn="l" rtl="0">
              <a:lnSpc>
                <a:spcPct val="90000"/>
              </a:lnSpc>
              <a:spcBef>
                <a:spcPts val="1000"/>
              </a:spcBef>
              <a:spcAft>
                <a:spcPts val="0"/>
              </a:spcAft>
              <a:buSzPts val="1200"/>
              <a:buChar char="•"/>
            </a:pPr>
            <a:r>
              <a:rPr lang="en-US" sz="1200" b="0"/>
              <a:t>Notably, during the Vietnam War, it served as the site of anti-war protests.</a:t>
            </a:r>
            <a:endParaRPr sz="1200" b="0"/>
          </a:p>
          <a:p>
            <a:pPr marL="228600" lvl="0" indent="-228600" algn="l" rtl="0">
              <a:lnSpc>
                <a:spcPct val="90000"/>
              </a:lnSpc>
              <a:spcBef>
                <a:spcPts val="1000"/>
              </a:spcBef>
              <a:spcAft>
                <a:spcPts val="0"/>
              </a:spcAft>
              <a:buSzPts val="1200"/>
              <a:buChar char="•"/>
            </a:pPr>
            <a:r>
              <a:rPr lang="en-US" sz="1200" b="0"/>
              <a:t>Some people have called it tacky, disrespectful to veterans, and so forth. Despite this, polling has shown most residents don’t mind it.</a:t>
            </a:r>
            <a:endParaRPr sz="1200" b="0"/>
          </a:p>
        </p:txBody>
      </p:sp>
      <p:pic>
        <p:nvPicPr>
          <p:cNvPr id="228" name="Google Shape;228;p30"/>
          <p:cNvPicPr preferRelativeResize="0"/>
          <p:nvPr/>
        </p:nvPicPr>
        <p:blipFill>
          <a:blip r:embed="rId3">
            <a:alphaModFix/>
          </a:blip>
          <a:stretch>
            <a:fillRect/>
          </a:stretch>
        </p:blipFill>
        <p:spPr>
          <a:xfrm>
            <a:off x="7489002" y="0"/>
            <a:ext cx="4699995" cy="68579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p31"/>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35" name="Google Shape;235;p31"/>
          <p:cNvSpPr txBox="1">
            <a:spLocks noGrp="1"/>
          </p:cNvSpPr>
          <p:nvPr>
            <p:ph type="title"/>
          </p:nvPr>
        </p:nvSpPr>
        <p:spPr>
          <a:xfrm>
            <a:off x="640080" y="325369"/>
            <a:ext cx="4368600" cy="1956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Georgia"/>
              <a:buNone/>
            </a:pPr>
            <a:r>
              <a:rPr lang="en-US" sz="5400"/>
              <a:t>The Lehigh Valley Response</a:t>
            </a:r>
            <a:endParaRPr/>
          </a:p>
        </p:txBody>
      </p:sp>
      <p:sp>
        <p:nvSpPr>
          <p:cNvPr id="236" name="Google Shape;236;p31"/>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37" name="Google Shape;237;p31"/>
          <p:cNvSpPr txBox="1">
            <a:spLocks noGrp="1"/>
          </p:cNvSpPr>
          <p:nvPr>
            <p:ph type="body" idx="1"/>
          </p:nvPr>
        </p:nvSpPr>
        <p:spPr>
          <a:xfrm>
            <a:off x="314794" y="2872898"/>
            <a:ext cx="4693800" cy="3838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200"/>
              <a:buNone/>
            </a:pPr>
            <a:r>
              <a:rPr lang="en-US" sz="2200"/>
              <a:t>Rose Garden Monument, Bethlehem</a:t>
            </a:r>
            <a:endParaRPr/>
          </a:p>
          <a:p>
            <a:pPr marL="228600" lvl="0" indent="-228600" algn="l" rtl="0">
              <a:lnSpc>
                <a:spcPct val="90000"/>
              </a:lnSpc>
              <a:spcBef>
                <a:spcPts val="1000"/>
              </a:spcBef>
              <a:spcAft>
                <a:spcPts val="0"/>
              </a:spcAft>
              <a:buClr>
                <a:srgbClr val="081621"/>
              </a:buClr>
              <a:buSzPts val="1200"/>
              <a:buChar char="•"/>
            </a:pPr>
            <a:r>
              <a:rPr lang="en-US" sz="1200" b="0">
                <a:solidFill>
                  <a:srgbClr val="081621"/>
                </a:solidFill>
              </a:rPr>
              <a:t>The monument in Rose Garden park is dedicated to the aforementioned Capt. Taylor.</a:t>
            </a:r>
            <a:endParaRPr sz="1200" b="0">
              <a:solidFill>
                <a:srgbClr val="081621"/>
              </a:solidFill>
            </a:endParaRPr>
          </a:p>
          <a:p>
            <a:pPr marL="228600" lvl="0" indent="-228600" algn="l" rtl="0">
              <a:lnSpc>
                <a:spcPct val="90000"/>
              </a:lnSpc>
              <a:spcBef>
                <a:spcPts val="1000"/>
              </a:spcBef>
              <a:spcAft>
                <a:spcPts val="0"/>
              </a:spcAft>
              <a:buClr>
                <a:srgbClr val="081621"/>
              </a:buClr>
              <a:buSzPts val="1200"/>
              <a:buChar char="•"/>
            </a:pPr>
            <a:r>
              <a:rPr lang="en-US" sz="1200" b="0">
                <a:solidFill>
                  <a:srgbClr val="081621"/>
                </a:solidFill>
              </a:rPr>
              <a:t>It was originally dedicated in 1887, and was briefly taken down in 2015 for repairs, and because it was leaning.</a:t>
            </a:r>
            <a:endParaRPr sz="1200" b="0">
              <a:solidFill>
                <a:srgbClr val="081621"/>
              </a:solidFill>
            </a:endParaRPr>
          </a:p>
        </p:txBody>
      </p:sp>
      <p:pic>
        <p:nvPicPr>
          <p:cNvPr id="238" name="Google Shape;238;p31"/>
          <p:cNvPicPr preferRelativeResize="0"/>
          <p:nvPr/>
        </p:nvPicPr>
        <p:blipFill rotWithShape="1">
          <a:blip r:embed="rId3">
            <a:alphaModFix/>
          </a:blip>
          <a:srcRect t="149" b="149"/>
          <a:stretch/>
        </p:blipFill>
        <p:spPr>
          <a:xfrm>
            <a:off x="5311702" y="10"/>
            <a:ext cx="6878775" cy="685800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p32"/>
          <p:cNvSpPr/>
          <p:nvPr/>
        </p:nvSpPr>
        <p:spPr>
          <a:xfrm>
            <a:off x="0" y="0"/>
            <a:ext cx="12192000" cy="6858000"/>
          </a:xfrm>
          <a:prstGeom prst="rect">
            <a:avLst/>
          </a:prstGeom>
          <a:solidFill>
            <a:srgbClr val="0048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45" name="Google Shape;245;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Georgia"/>
              <a:buNone/>
            </a:pPr>
            <a:r>
              <a:rPr lang="en-US" sz="3800">
                <a:solidFill>
                  <a:schemeClr val="lt1"/>
                </a:solidFill>
              </a:rPr>
              <a:t>Those Who Remain</a:t>
            </a:r>
            <a:endParaRPr sz="3800">
              <a:solidFill>
                <a:schemeClr val="lt1"/>
              </a:solidFill>
            </a:endParaRPr>
          </a:p>
        </p:txBody>
      </p:sp>
      <p:cxnSp>
        <p:nvCxnSpPr>
          <p:cNvPr id="246" name="Google Shape;246;p32"/>
          <p:cNvCxnSpPr/>
          <p:nvPr/>
        </p:nvCxnSpPr>
        <p:spPr>
          <a:xfrm rot="10800000">
            <a:off x="831777" y="1749756"/>
            <a:ext cx="4718400" cy="0"/>
          </a:xfrm>
          <a:prstGeom prst="straightConnector1">
            <a:avLst/>
          </a:prstGeom>
          <a:noFill/>
          <a:ln w="12700" cap="flat" cmpd="sng">
            <a:solidFill>
              <a:schemeClr val="accent2"/>
            </a:solidFill>
            <a:prstDash val="solid"/>
            <a:miter lim="800000"/>
            <a:headEnd type="none" w="sm" len="sm"/>
            <a:tailEnd type="none" w="sm" len="sm"/>
          </a:ln>
        </p:spPr>
      </p:cxnSp>
      <p:sp>
        <p:nvSpPr>
          <p:cNvPr id="247" name="Google Shape;247;p32"/>
          <p:cNvSpPr txBox="1">
            <a:spLocks noGrp="1"/>
          </p:cNvSpPr>
          <p:nvPr>
            <p:ph type="body" idx="1"/>
          </p:nvPr>
        </p:nvSpPr>
        <p:spPr>
          <a:xfrm>
            <a:off x="838200" y="1825625"/>
            <a:ext cx="8029500" cy="378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200"/>
              <a:buNone/>
            </a:pPr>
            <a:r>
              <a:rPr lang="en-US" sz="2200">
                <a:solidFill>
                  <a:schemeClr val="lt1"/>
                </a:solidFill>
              </a:rPr>
              <a:t>The War is over! Now what?</a:t>
            </a:r>
            <a:endParaRPr/>
          </a:p>
          <a:p>
            <a:pPr marL="228600" lvl="0" indent="-228600" algn="l" rtl="0">
              <a:lnSpc>
                <a:spcPct val="90000"/>
              </a:lnSpc>
              <a:spcBef>
                <a:spcPts val="1000"/>
              </a:spcBef>
              <a:spcAft>
                <a:spcPts val="0"/>
              </a:spcAft>
              <a:buClr>
                <a:schemeClr val="lt1"/>
              </a:buClr>
              <a:buSzPts val="1400"/>
              <a:buChar char="•"/>
            </a:pPr>
            <a:r>
              <a:rPr lang="en-US" sz="1400" b="0">
                <a:solidFill>
                  <a:schemeClr val="lt1"/>
                </a:solidFill>
              </a:rPr>
              <a:t>The war ripped families apart. Parents lost their sons, children lost their fathers, wives lost their husbands.</a:t>
            </a:r>
            <a:endParaRPr sz="1400" b="0">
              <a:solidFill>
                <a:schemeClr val="lt1"/>
              </a:solidFill>
            </a:endParaRPr>
          </a:p>
          <a:p>
            <a:pPr marL="228600" lvl="0" indent="-228600" algn="l" rtl="0">
              <a:lnSpc>
                <a:spcPct val="90000"/>
              </a:lnSpc>
              <a:spcBef>
                <a:spcPts val="1000"/>
              </a:spcBef>
              <a:spcAft>
                <a:spcPts val="0"/>
              </a:spcAft>
              <a:buClr>
                <a:schemeClr val="lt1"/>
              </a:buClr>
              <a:buSzPts val="1400"/>
              <a:buChar char="•"/>
            </a:pPr>
            <a:r>
              <a:rPr lang="en-US" sz="1400" b="0">
                <a:solidFill>
                  <a:schemeClr val="lt1"/>
                </a:solidFill>
              </a:rPr>
              <a:t>The Civil War left thousands of children orphaned, prompting the creation of orphanages to care for those who lost their parents. These institutions aimed to offer shelter, education, and a chance for a stable life amidst the post-war societal upheaval.</a:t>
            </a:r>
            <a:endParaRPr sz="1400" b="0">
              <a:solidFill>
                <a:schemeClr val="lt1"/>
              </a:solidFill>
            </a:endParaRPr>
          </a:p>
          <a:p>
            <a:pPr marL="228600" lvl="0" indent="-228600" algn="l" rtl="0">
              <a:lnSpc>
                <a:spcPct val="90000"/>
              </a:lnSpc>
              <a:spcBef>
                <a:spcPts val="1000"/>
              </a:spcBef>
              <a:spcAft>
                <a:spcPts val="0"/>
              </a:spcAft>
              <a:buClr>
                <a:schemeClr val="lt1"/>
              </a:buClr>
              <a:buSzPts val="1400"/>
              <a:buChar char="•"/>
            </a:pPr>
            <a:r>
              <a:rPr lang="en-US" sz="1400" b="0">
                <a:solidFill>
                  <a:schemeClr val="lt1"/>
                </a:solidFill>
              </a:rPr>
              <a:t>The U.S. Government implemented pension programs for veterans or their widows.</a:t>
            </a:r>
            <a:endParaRPr sz="1400" b="0">
              <a:solidFill>
                <a:schemeClr val="lt1"/>
              </a:solidFill>
            </a:endParaRPr>
          </a:p>
          <a:p>
            <a:pPr marL="228600" lvl="0" indent="-139700" algn="l" rtl="0">
              <a:lnSpc>
                <a:spcPct val="90000"/>
              </a:lnSpc>
              <a:spcBef>
                <a:spcPts val="1000"/>
              </a:spcBef>
              <a:spcAft>
                <a:spcPts val="0"/>
              </a:spcAft>
              <a:buClr>
                <a:schemeClr val="dk1"/>
              </a:buClr>
              <a:buSzPts val="1400"/>
              <a:buNone/>
            </a:pPr>
            <a:endParaRPr sz="1400">
              <a:solidFill>
                <a:schemeClr val="lt1"/>
              </a:solidFill>
            </a:endParaRPr>
          </a:p>
        </p:txBody>
      </p:sp>
      <p:cxnSp>
        <p:nvCxnSpPr>
          <p:cNvPr id="248" name="Google Shape;248;p32"/>
          <p:cNvCxnSpPr/>
          <p:nvPr/>
        </p:nvCxnSpPr>
        <p:spPr>
          <a:xfrm rot="10800000">
            <a:off x="834124" y="5707672"/>
            <a:ext cx="4713900" cy="0"/>
          </a:xfrm>
          <a:prstGeom prst="straightConnector1">
            <a:avLst/>
          </a:prstGeom>
          <a:noFill/>
          <a:ln w="12700" cap="flat" cmpd="sng">
            <a:solidFill>
              <a:schemeClr val="accent2"/>
            </a:solidFill>
            <a:prstDash val="solid"/>
            <a:miter lim="800000"/>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Google Shape;254;p33"/>
          <p:cNvSpPr/>
          <p:nvPr/>
        </p:nvSpPr>
        <p:spPr>
          <a:xfrm>
            <a:off x="0" y="0"/>
            <a:ext cx="12192000" cy="6858000"/>
          </a:xfrm>
          <a:prstGeom prst="rect">
            <a:avLst/>
          </a:prstGeom>
          <a:solidFill>
            <a:srgbClr val="0048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55" name="Google Shape;255;p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Georgia"/>
              <a:buNone/>
            </a:pPr>
            <a:r>
              <a:rPr lang="en-US" sz="3800">
                <a:solidFill>
                  <a:schemeClr val="lt1"/>
                </a:solidFill>
              </a:rPr>
              <a:t>Memorial Day</a:t>
            </a:r>
            <a:endParaRPr sz="3800">
              <a:solidFill>
                <a:schemeClr val="lt1"/>
              </a:solidFill>
            </a:endParaRPr>
          </a:p>
        </p:txBody>
      </p:sp>
      <p:cxnSp>
        <p:nvCxnSpPr>
          <p:cNvPr id="256" name="Google Shape;256;p33"/>
          <p:cNvCxnSpPr/>
          <p:nvPr/>
        </p:nvCxnSpPr>
        <p:spPr>
          <a:xfrm rot="10800000">
            <a:off x="831777" y="1749756"/>
            <a:ext cx="4718400" cy="0"/>
          </a:xfrm>
          <a:prstGeom prst="straightConnector1">
            <a:avLst/>
          </a:prstGeom>
          <a:noFill/>
          <a:ln w="12700" cap="flat" cmpd="sng">
            <a:solidFill>
              <a:schemeClr val="accent2"/>
            </a:solidFill>
            <a:prstDash val="solid"/>
            <a:miter lim="800000"/>
            <a:headEnd type="none" w="sm" len="sm"/>
            <a:tailEnd type="none" w="sm" len="sm"/>
          </a:ln>
        </p:spPr>
      </p:cxnSp>
      <p:sp>
        <p:nvSpPr>
          <p:cNvPr id="257" name="Google Shape;257;p33"/>
          <p:cNvSpPr txBox="1">
            <a:spLocks noGrp="1"/>
          </p:cNvSpPr>
          <p:nvPr>
            <p:ph type="body" idx="1"/>
          </p:nvPr>
        </p:nvSpPr>
        <p:spPr>
          <a:xfrm>
            <a:off x="838200" y="1825625"/>
            <a:ext cx="6049500" cy="378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200"/>
              <a:buNone/>
            </a:pPr>
            <a:r>
              <a:rPr lang="en-US" sz="2200">
                <a:solidFill>
                  <a:schemeClr val="lt1"/>
                </a:solidFill>
              </a:rPr>
              <a:t>The War is over! Now what?</a:t>
            </a:r>
            <a:endParaRPr/>
          </a:p>
          <a:p>
            <a:pPr marL="228600" lvl="0" indent="-228600" algn="l" rtl="0">
              <a:lnSpc>
                <a:spcPct val="90000"/>
              </a:lnSpc>
              <a:spcBef>
                <a:spcPts val="1000"/>
              </a:spcBef>
              <a:spcAft>
                <a:spcPts val="0"/>
              </a:spcAft>
              <a:buClr>
                <a:schemeClr val="lt1"/>
              </a:buClr>
              <a:buSzPts val="1400"/>
              <a:buChar char="•"/>
            </a:pPr>
            <a:r>
              <a:rPr lang="en-US" sz="1400" b="0">
                <a:solidFill>
                  <a:schemeClr val="lt1"/>
                </a:solidFill>
              </a:rPr>
              <a:t>Originally celebrated as Decoration Day on May 30, 1868, it was promoted by General John A. Logan (right), leader of the GAR (“The Grand Army of the Republic”, a society of Union veterans), to adorn the graves of fallen soldiers with flowers.</a:t>
            </a:r>
            <a:endParaRPr sz="1400" b="0">
              <a:solidFill>
                <a:schemeClr val="lt1"/>
              </a:solidFill>
            </a:endParaRPr>
          </a:p>
          <a:p>
            <a:pPr marL="228600" lvl="0" indent="-228600" algn="l" rtl="0">
              <a:lnSpc>
                <a:spcPct val="90000"/>
              </a:lnSpc>
              <a:spcBef>
                <a:spcPts val="1000"/>
              </a:spcBef>
              <a:spcAft>
                <a:spcPts val="0"/>
              </a:spcAft>
              <a:buClr>
                <a:schemeClr val="lt1"/>
              </a:buClr>
              <a:buSzPts val="1400"/>
              <a:buChar char="•"/>
            </a:pPr>
            <a:r>
              <a:rPr lang="en-US" sz="1400" b="0">
                <a:solidFill>
                  <a:schemeClr val="lt1"/>
                </a:solidFill>
              </a:rPr>
              <a:t>Over time, the Northern states would standardize their celebrations, and by the dawn of the 20th century it was celebrated across the North as state holidays.</a:t>
            </a:r>
            <a:endParaRPr sz="1400" b="0">
              <a:solidFill>
                <a:schemeClr val="lt1"/>
              </a:solidFill>
            </a:endParaRPr>
          </a:p>
          <a:p>
            <a:pPr marL="228600" lvl="0" indent="-228600" algn="l" rtl="0">
              <a:lnSpc>
                <a:spcPct val="90000"/>
              </a:lnSpc>
              <a:spcBef>
                <a:spcPts val="1000"/>
              </a:spcBef>
              <a:spcAft>
                <a:spcPts val="0"/>
              </a:spcAft>
              <a:buClr>
                <a:schemeClr val="lt1"/>
              </a:buClr>
              <a:buSzPts val="1400"/>
              <a:buChar char="•"/>
            </a:pPr>
            <a:r>
              <a:rPr lang="en-US" sz="1400" b="0">
                <a:solidFill>
                  <a:schemeClr val="lt1"/>
                </a:solidFill>
              </a:rPr>
              <a:t>Federal adoption, however, would prove a challenge because Southern states had their own, parallel holidays to remember their dead, and Memorial Day would only become a federal holiday in 1971.</a:t>
            </a:r>
            <a:endParaRPr sz="1400" b="0">
              <a:solidFill>
                <a:schemeClr val="lt1"/>
              </a:solidFill>
            </a:endParaRPr>
          </a:p>
        </p:txBody>
      </p:sp>
      <p:cxnSp>
        <p:nvCxnSpPr>
          <p:cNvPr id="258" name="Google Shape;258;p33"/>
          <p:cNvCxnSpPr/>
          <p:nvPr/>
        </p:nvCxnSpPr>
        <p:spPr>
          <a:xfrm rot="10800000">
            <a:off x="834124" y="5707672"/>
            <a:ext cx="4713900" cy="0"/>
          </a:xfrm>
          <a:prstGeom prst="straightConnector1">
            <a:avLst/>
          </a:prstGeom>
          <a:noFill/>
          <a:ln w="12700" cap="flat" cmpd="sng">
            <a:solidFill>
              <a:schemeClr val="accent2"/>
            </a:solidFill>
            <a:prstDash val="solid"/>
            <a:miter lim="800000"/>
            <a:headEnd type="none" w="sm" len="sm"/>
            <a:tailEnd type="none" w="sm" len="sm"/>
          </a:ln>
        </p:spPr>
      </p:cxnSp>
      <p:pic>
        <p:nvPicPr>
          <p:cNvPr id="259" name="Google Shape;259;p33"/>
          <p:cNvPicPr preferRelativeResize="0"/>
          <p:nvPr/>
        </p:nvPicPr>
        <p:blipFill>
          <a:blip r:embed="rId3">
            <a:alphaModFix/>
          </a:blip>
          <a:stretch>
            <a:fillRect/>
          </a:stretch>
        </p:blipFill>
        <p:spPr>
          <a:xfrm>
            <a:off x="6887563" y="-68950"/>
            <a:ext cx="5318186" cy="6926950"/>
          </a:xfrm>
          <a:prstGeom prst="rect">
            <a:avLst/>
          </a:prstGeom>
          <a:solidFill>
            <a:srgbClr val="00488A"/>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1"/>
        <p:cNvGrpSpPr/>
        <p:nvPr/>
      </p:nvGrpSpPr>
      <p:grpSpPr>
        <a:xfrm>
          <a:off x="0" y="0"/>
          <a:ext cx="0" cy="0"/>
          <a:chOff x="0" y="0"/>
          <a:chExt cx="0" cy="0"/>
        </a:xfrm>
      </p:grpSpPr>
      <p:sp>
        <p:nvSpPr>
          <p:cNvPr id="92" name="Google Shape;92;p17"/>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93" name="Google Shape;93;p17"/>
          <p:cNvSpPr txBox="1">
            <a:spLocks noGrp="1"/>
          </p:cNvSpPr>
          <p:nvPr>
            <p:ph type="title"/>
          </p:nvPr>
        </p:nvSpPr>
        <p:spPr>
          <a:xfrm>
            <a:off x="1524000" y="1407176"/>
            <a:ext cx="9144000" cy="2900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6000"/>
              <a:buFont typeface="Georgia"/>
              <a:buNone/>
            </a:pPr>
            <a:r>
              <a:rPr lang="en-US" sz="6000">
                <a:solidFill>
                  <a:srgbClr val="FFFFFF"/>
                </a:solidFill>
              </a:rPr>
              <a:t>Life and Death</a:t>
            </a:r>
            <a:br>
              <a:rPr lang="en-US" sz="6000">
                <a:solidFill>
                  <a:srgbClr val="FFFFFF"/>
                </a:solidFill>
              </a:rPr>
            </a:br>
            <a:endParaRPr/>
          </a:p>
        </p:txBody>
      </p:sp>
      <p:pic>
        <p:nvPicPr>
          <p:cNvPr id="94" name="Google Shape;94;p17"/>
          <p:cNvPicPr preferRelativeResize="0"/>
          <p:nvPr/>
        </p:nvPicPr>
        <p:blipFill>
          <a:blip r:embed="rId3">
            <a:alphaModFix/>
          </a:blip>
          <a:stretch>
            <a:fillRect/>
          </a:stretch>
        </p:blipFill>
        <p:spPr>
          <a:xfrm>
            <a:off x="0" y="-452126"/>
            <a:ext cx="12192001" cy="77622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4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8"/>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01" name="Google Shape;101;p18"/>
          <p:cNvSpPr txBox="1">
            <a:spLocks noGrp="1"/>
          </p:cNvSpPr>
          <p:nvPr>
            <p:ph type="title"/>
          </p:nvPr>
        </p:nvSpPr>
        <p:spPr>
          <a:xfrm>
            <a:off x="640080" y="325369"/>
            <a:ext cx="4368600" cy="1956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200"/>
              <a:buFont typeface="Georgia"/>
              <a:buNone/>
            </a:pPr>
            <a:r>
              <a:rPr lang="en-US" sz="4200"/>
              <a:t>Daily Life as a Soldier </a:t>
            </a:r>
            <a:endParaRPr/>
          </a:p>
        </p:txBody>
      </p:sp>
      <p:sp>
        <p:nvSpPr>
          <p:cNvPr id="102" name="Google Shape;102;p18"/>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03" name="Google Shape;103;p18"/>
          <p:cNvSpPr txBox="1">
            <a:spLocks noGrp="1"/>
          </p:cNvSpPr>
          <p:nvPr>
            <p:ph type="body" idx="1"/>
          </p:nvPr>
        </p:nvSpPr>
        <p:spPr>
          <a:xfrm>
            <a:off x="640080" y="2872899"/>
            <a:ext cx="4243500" cy="33207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1000"/>
              </a:spcBef>
              <a:spcAft>
                <a:spcPts val="0"/>
              </a:spcAft>
              <a:buClr>
                <a:schemeClr val="dk1"/>
              </a:buClr>
              <a:buSzPts val="2200"/>
              <a:buNone/>
            </a:pPr>
            <a:r>
              <a:rPr lang="en-US" sz="2200"/>
              <a:t>What was it like outside of combat?</a:t>
            </a:r>
            <a:endParaRPr/>
          </a:p>
          <a:p>
            <a:pPr marL="228600" lvl="0" indent="-228600" algn="l" rtl="0">
              <a:lnSpc>
                <a:spcPct val="100000"/>
              </a:lnSpc>
              <a:spcBef>
                <a:spcPts val="1000"/>
              </a:spcBef>
              <a:spcAft>
                <a:spcPts val="0"/>
              </a:spcAft>
              <a:buClr>
                <a:schemeClr val="dk1"/>
              </a:buClr>
              <a:buSzPts val="1200"/>
              <a:buChar char="•"/>
            </a:pPr>
            <a:r>
              <a:rPr lang="en-US" sz="1200" b="0"/>
              <a:t>Much of the civil war wasn’t on the battlefield, but off: total war- such as Sherman’s March to the Sea- was seldom seen. During the winter especially, soldiers would wait it out until they could get on the march again in spring.</a:t>
            </a:r>
            <a:endParaRPr/>
          </a:p>
          <a:p>
            <a:pPr marL="228600" lvl="0" indent="-228600" algn="l" rtl="0">
              <a:lnSpc>
                <a:spcPct val="100000"/>
              </a:lnSpc>
              <a:spcBef>
                <a:spcPts val="1000"/>
              </a:spcBef>
              <a:spcAft>
                <a:spcPts val="0"/>
              </a:spcAft>
              <a:buClr>
                <a:schemeClr val="dk1"/>
              </a:buClr>
              <a:buSzPts val="1200"/>
              <a:buChar char="•"/>
            </a:pPr>
            <a:r>
              <a:rPr lang="en-US" sz="1200" b="0"/>
              <a:t>Soldiers tried to keep themselves occupied best they could, since there were only so many drills which could be done and tasks needed to maintain camp.</a:t>
            </a:r>
            <a:endParaRPr sz="1200" b="0"/>
          </a:p>
          <a:p>
            <a:pPr marL="228600" lvl="0" indent="-228600" algn="l" rtl="0">
              <a:lnSpc>
                <a:spcPct val="100000"/>
              </a:lnSpc>
              <a:spcBef>
                <a:spcPts val="1000"/>
              </a:spcBef>
              <a:spcAft>
                <a:spcPts val="0"/>
              </a:spcAft>
              <a:buSzPts val="1200"/>
              <a:buChar char="•"/>
            </a:pPr>
            <a:r>
              <a:rPr lang="en-US" sz="1200" b="0"/>
              <a:t>The biggest issues aside from boredom were food and disease. The Union could get rations to their troops better than the Confederacy could, but neither side’s rations were appetizing.</a:t>
            </a:r>
            <a:endParaRPr sz="1200" b="0"/>
          </a:p>
        </p:txBody>
      </p:sp>
      <p:pic>
        <p:nvPicPr>
          <p:cNvPr id="104" name="Google Shape;104;p18"/>
          <p:cNvPicPr preferRelativeResize="0"/>
          <p:nvPr/>
        </p:nvPicPr>
        <p:blipFill rotWithShape="1">
          <a:blip r:embed="rId3">
            <a:alphaModFix/>
          </a:blip>
          <a:srcRect l="15329" r="15336"/>
          <a:stretch/>
        </p:blipFill>
        <p:spPr>
          <a:xfrm>
            <a:off x="5311702" y="10"/>
            <a:ext cx="6878775" cy="685800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9"/>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11" name="Google Shape;111;p19"/>
          <p:cNvSpPr txBox="1">
            <a:spLocks noGrp="1"/>
          </p:cNvSpPr>
          <p:nvPr>
            <p:ph type="title"/>
          </p:nvPr>
        </p:nvSpPr>
        <p:spPr>
          <a:xfrm>
            <a:off x="5297762" y="329184"/>
            <a:ext cx="6251100" cy="1783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Georgia"/>
              <a:buNone/>
            </a:pPr>
            <a:r>
              <a:rPr lang="en-US" sz="5400"/>
              <a:t>Hygiene and Disease</a:t>
            </a:r>
            <a:endParaRPr/>
          </a:p>
        </p:txBody>
      </p:sp>
      <p:pic>
        <p:nvPicPr>
          <p:cNvPr id="112" name="Google Shape;112;p19"/>
          <p:cNvPicPr preferRelativeResize="0"/>
          <p:nvPr/>
        </p:nvPicPr>
        <p:blipFill rotWithShape="1">
          <a:blip r:embed="rId3">
            <a:alphaModFix/>
          </a:blip>
          <a:srcRect l="12234" r="12242"/>
          <a:stretch/>
        </p:blipFill>
        <p:spPr>
          <a:xfrm>
            <a:off x="1" y="10"/>
            <a:ext cx="4657344" cy="6858000"/>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113" name="Google Shape;113;p19"/>
          <p:cNvSpPr/>
          <p:nvPr/>
        </p:nvSpPr>
        <p:spPr>
          <a:xfrm>
            <a:off x="5297762" y="2374947"/>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14" name="Google Shape;114;p19"/>
          <p:cNvSpPr txBox="1">
            <a:spLocks noGrp="1"/>
          </p:cNvSpPr>
          <p:nvPr>
            <p:ph type="body" idx="1"/>
          </p:nvPr>
        </p:nvSpPr>
        <p:spPr>
          <a:xfrm>
            <a:off x="5297762" y="2706624"/>
            <a:ext cx="6251100" cy="34839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1000"/>
              </a:spcBef>
              <a:spcAft>
                <a:spcPts val="0"/>
              </a:spcAft>
              <a:buClr>
                <a:schemeClr val="dk1"/>
              </a:buClr>
              <a:buSzPts val="1200"/>
              <a:buChar char="•"/>
            </a:pPr>
            <a:r>
              <a:rPr lang="en-US" sz="1200" b="0"/>
              <a:t>Today, we take for granted a certain measure of sanitation. But in the 1860s, cleanliness could mean the difference between life and a grueling, painful death.</a:t>
            </a:r>
            <a:endParaRPr/>
          </a:p>
          <a:p>
            <a:pPr marL="228600" lvl="0" indent="-228600" algn="l" rtl="0">
              <a:lnSpc>
                <a:spcPct val="100000"/>
              </a:lnSpc>
              <a:spcBef>
                <a:spcPts val="1000"/>
              </a:spcBef>
              <a:spcAft>
                <a:spcPts val="0"/>
              </a:spcAft>
              <a:buClr>
                <a:schemeClr val="dk1"/>
              </a:buClr>
              <a:buSzPts val="1200"/>
              <a:buChar char="•"/>
            </a:pPr>
            <a:r>
              <a:rPr lang="en-US" sz="1200" b="0"/>
              <a:t>Camps often lacked clean water and sanitation facilities, causing outbreaks of dysentery, typhoid, and smallpox. Half of those who perished died not on the battlefield but from disease.</a:t>
            </a:r>
            <a:endParaRPr/>
          </a:p>
          <a:p>
            <a:pPr marL="228600" lvl="0" indent="-228600" algn="l" rtl="0">
              <a:lnSpc>
                <a:spcPct val="100000"/>
              </a:lnSpc>
              <a:spcBef>
                <a:spcPts val="1000"/>
              </a:spcBef>
              <a:spcAft>
                <a:spcPts val="0"/>
              </a:spcAft>
              <a:buClr>
                <a:schemeClr val="dk1"/>
              </a:buClr>
              <a:buSzPts val="1200"/>
              <a:buChar char="•"/>
            </a:pPr>
            <a:r>
              <a:rPr lang="en-US" sz="1200" b="0"/>
              <a:t>Germ theory was in its infancy, and while anesthetics existed, availability and dosage varied wildly, especially in battlefield hospitals. No antibiotics meant that even when a wounded limb would be amputated to prevent infection, there was still a good chance the site of amputation would itself get infected.</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20"/>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21" name="Google Shape;121;p20"/>
          <p:cNvSpPr txBox="1">
            <a:spLocks noGrp="1"/>
          </p:cNvSpPr>
          <p:nvPr>
            <p:ph type="title"/>
          </p:nvPr>
        </p:nvSpPr>
        <p:spPr>
          <a:xfrm>
            <a:off x="640080" y="325369"/>
            <a:ext cx="4368600" cy="1956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200"/>
              <a:buFont typeface="Georgia"/>
              <a:buNone/>
            </a:pPr>
            <a:r>
              <a:rPr lang="en-US" sz="4200"/>
              <a:t>Medical Care and Hospitals</a:t>
            </a:r>
            <a:endParaRPr/>
          </a:p>
        </p:txBody>
      </p:sp>
      <p:sp>
        <p:nvSpPr>
          <p:cNvPr id="122" name="Google Shape;122;p20"/>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23" name="Google Shape;123;p20"/>
          <p:cNvSpPr txBox="1">
            <a:spLocks noGrp="1"/>
          </p:cNvSpPr>
          <p:nvPr>
            <p:ph type="body" idx="1"/>
          </p:nvPr>
        </p:nvSpPr>
        <p:spPr>
          <a:xfrm>
            <a:off x="640070" y="2872900"/>
            <a:ext cx="8174400" cy="3320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Clr>
                <a:schemeClr val="dk1"/>
              </a:buClr>
              <a:buSzPts val="2200"/>
              <a:buNone/>
            </a:pPr>
            <a:r>
              <a:rPr lang="en-US" sz="2200"/>
              <a:t>The rigors of war necessitated specialized care</a:t>
            </a:r>
            <a:endParaRPr/>
          </a:p>
          <a:p>
            <a:pPr marL="228600" lvl="0" indent="-228600" algn="l" rtl="0">
              <a:lnSpc>
                <a:spcPct val="100000"/>
              </a:lnSpc>
              <a:spcBef>
                <a:spcPts val="1000"/>
              </a:spcBef>
              <a:spcAft>
                <a:spcPts val="0"/>
              </a:spcAft>
              <a:buClr>
                <a:schemeClr val="dk1"/>
              </a:buClr>
              <a:buSzPts val="1200"/>
              <a:buChar char="•"/>
            </a:pPr>
            <a:r>
              <a:rPr lang="en-US" sz="1200" b="0"/>
              <a:t>The most common type of hospital was anything but, being a collection of tents near the front, packed with soldiers and seriously overworked doctors and nurses.</a:t>
            </a:r>
            <a:endParaRPr/>
          </a:p>
          <a:p>
            <a:pPr marL="228600" lvl="0" indent="-228600" algn="l" rtl="0">
              <a:lnSpc>
                <a:spcPct val="100000"/>
              </a:lnSpc>
              <a:spcBef>
                <a:spcPts val="1000"/>
              </a:spcBef>
              <a:spcAft>
                <a:spcPts val="0"/>
              </a:spcAft>
              <a:buClr>
                <a:schemeClr val="dk1"/>
              </a:buClr>
              <a:buSzPts val="1200"/>
              <a:buChar char="•"/>
            </a:pPr>
            <a:r>
              <a:rPr lang="en-US" sz="1200" b="0"/>
              <a:t>Union hospitals in the American Civil War evolved over time, becoming more organized and efficient. They were set up in churches, homes, and tents, using the Sanitary Commission's guidelines to improve sanitation and care.</a:t>
            </a:r>
            <a:endParaRPr sz="1200" b="0"/>
          </a:p>
          <a:p>
            <a:pPr marL="228600" lvl="0" indent="-127000" algn="l" rtl="0">
              <a:lnSpc>
                <a:spcPct val="100000"/>
              </a:lnSpc>
              <a:spcBef>
                <a:spcPts val="1000"/>
              </a:spcBef>
              <a:spcAft>
                <a:spcPts val="0"/>
              </a:spcAft>
              <a:buSzPts val="1200"/>
              <a:buChar char="•"/>
            </a:pPr>
            <a:r>
              <a:rPr lang="en-US" sz="1200" b="0"/>
              <a:t>Despite advancements, challenges like overcrowding and limited supplies persisted, but survival rates improved compared to the war's onset.</a:t>
            </a:r>
            <a:endParaRPr sz="1200"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21"/>
          <p:cNvSpPr/>
          <p:nvPr/>
        </p:nvSpPr>
        <p:spPr>
          <a:xfrm>
            <a:off x="0" y="0"/>
            <a:ext cx="12192000" cy="6858000"/>
          </a:xfrm>
          <a:prstGeom prst="rect">
            <a:avLst/>
          </a:prstGeom>
          <a:solidFill>
            <a:srgbClr val="0048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30" name="Google Shape;130;p21"/>
          <p:cNvSpPr txBox="1">
            <a:spLocks noGrp="1"/>
          </p:cNvSpPr>
          <p:nvPr>
            <p:ph type="title"/>
          </p:nvPr>
        </p:nvSpPr>
        <p:spPr>
          <a:xfrm>
            <a:off x="838200" y="448721"/>
            <a:ext cx="4707600" cy="1225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Georgia"/>
              <a:buNone/>
            </a:pPr>
            <a:r>
              <a:rPr lang="en-US" sz="4000">
                <a:solidFill>
                  <a:schemeClr val="lt1"/>
                </a:solidFill>
              </a:rPr>
              <a:t>Aftermath, the Numbers</a:t>
            </a:r>
            <a:endParaRPr sz="3800">
              <a:solidFill>
                <a:schemeClr val="lt1"/>
              </a:solidFill>
            </a:endParaRPr>
          </a:p>
        </p:txBody>
      </p:sp>
      <p:cxnSp>
        <p:nvCxnSpPr>
          <p:cNvPr id="131" name="Google Shape;131;p21"/>
          <p:cNvCxnSpPr/>
          <p:nvPr/>
        </p:nvCxnSpPr>
        <p:spPr>
          <a:xfrm rot="10800000">
            <a:off x="831777" y="1749756"/>
            <a:ext cx="4718400" cy="0"/>
          </a:xfrm>
          <a:prstGeom prst="straightConnector1">
            <a:avLst/>
          </a:prstGeom>
          <a:noFill/>
          <a:ln w="12700" cap="flat" cmpd="sng">
            <a:solidFill>
              <a:schemeClr val="accent2"/>
            </a:solidFill>
            <a:prstDash val="solid"/>
            <a:miter lim="800000"/>
            <a:headEnd type="none" w="sm" len="sm"/>
            <a:tailEnd type="none" w="sm" len="sm"/>
          </a:ln>
        </p:spPr>
      </p:cxnSp>
      <p:sp>
        <p:nvSpPr>
          <p:cNvPr id="132" name="Google Shape;132;p21"/>
          <p:cNvSpPr txBox="1">
            <a:spLocks noGrp="1"/>
          </p:cNvSpPr>
          <p:nvPr>
            <p:ph type="body" idx="1"/>
          </p:nvPr>
        </p:nvSpPr>
        <p:spPr>
          <a:xfrm>
            <a:off x="897769" y="1909192"/>
            <a:ext cx="4586400" cy="3647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200"/>
              <a:buNone/>
            </a:pPr>
            <a:r>
              <a:rPr lang="en-US" sz="2200">
                <a:solidFill>
                  <a:schemeClr val="lt1"/>
                </a:solidFill>
              </a:rPr>
              <a:t>The War is over! Now what?</a:t>
            </a:r>
            <a:endParaRPr/>
          </a:p>
          <a:p>
            <a:pPr marL="228600" lvl="0" indent="-228600" algn="l" rtl="0">
              <a:lnSpc>
                <a:spcPct val="90000"/>
              </a:lnSpc>
              <a:spcBef>
                <a:spcPts val="1000"/>
              </a:spcBef>
              <a:spcAft>
                <a:spcPts val="0"/>
              </a:spcAft>
              <a:buClr>
                <a:schemeClr val="lt1"/>
              </a:buClr>
              <a:buSzPts val="1400"/>
              <a:buChar char="•"/>
            </a:pPr>
            <a:r>
              <a:rPr lang="en-US" sz="1400" b="0">
                <a:solidFill>
                  <a:schemeClr val="lt1"/>
                </a:solidFill>
              </a:rPr>
              <a:t>Estimates for the number of lost lives range from over 600 thousand to over a million (if you consider civilians and the enslaved).</a:t>
            </a:r>
            <a:endParaRPr/>
          </a:p>
          <a:p>
            <a:pPr marL="228600" lvl="0" indent="-228600" algn="l" rtl="0">
              <a:lnSpc>
                <a:spcPct val="90000"/>
              </a:lnSpc>
              <a:spcBef>
                <a:spcPts val="1000"/>
              </a:spcBef>
              <a:spcAft>
                <a:spcPts val="0"/>
              </a:spcAft>
              <a:buClr>
                <a:schemeClr val="lt1"/>
              </a:buClr>
              <a:buSzPts val="1400"/>
              <a:buChar char="•"/>
            </a:pPr>
            <a:r>
              <a:rPr lang="en-US" sz="1400" b="0">
                <a:solidFill>
                  <a:schemeClr val="lt1"/>
                </a:solidFill>
              </a:rPr>
              <a:t>Most were Union, with over 365 thousand dead on a low estimate. The Confederacy lost over 290 thousand of its soldiers.</a:t>
            </a:r>
            <a:endParaRPr/>
          </a:p>
          <a:p>
            <a:pPr marL="228600" lvl="0" indent="-139700" algn="l" rtl="0">
              <a:lnSpc>
                <a:spcPct val="90000"/>
              </a:lnSpc>
              <a:spcBef>
                <a:spcPts val="1000"/>
              </a:spcBef>
              <a:spcAft>
                <a:spcPts val="0"/>
              </a:spcAft>
              <a:buClr>
                <a:schemeClr val="dk1"/>
              </a:buClr>
              <a:buSzPts val="1400"/>
              <a:buNone/>
            </a:pPr>
            <a:endParaRPr sz="1400">
              <a:solidFill>
                <a:schemeClr val="lt1"/>
              </a:solidFill>
            </a:endParaRPr>
          </a:p>
        </p:txBody>
      </p:sp>
      <p:cxnSp>
        <p:nvCxnSpPr>
          <p:cNvPr id="133" name="Google Shape;133;p21"/>
          <p:cNvCxnSpPr/>
          <p:nvPr/>
        </p:nvCxnSpPr>
        <p:spPr>
          <a:xfrm rot="10800000">
            <a:off x="834124" y="5707672"/>
            <a:ext cx="4713900" cy="0"/>
          </a:xfrm>
          <a:prstGeom prst="straightConnector1">
            <a:avLst/>
          </a:prstGeom>
          <a:noFill/>
          <a:ln w="12700" cap="flat" cmpd="sng">
            <a:solidFill>
              <a:schemeClr val="accent2"/>
            </a:solidFill>
            <a:prstDash val="solid"/>
            <a:miter lim="800000"/>
            <a:headEnd type="none" w="sm" len="sm"/>
            <a:tailEnd type="none" w="sm" len="sm"/>
          </a:ln>
        </p:spPr>
      </p:cxnSp>
      <p:pic>
        <p:nvPicPr>
          <p:cNvPr id="134" name="Google Shape;134;p21"/>
          <p:cNvPicPr preferRelativeResize="0"/>
          <p:nvPr/>
        </p:nvPicPr>
        <p:blipFill rotWithShape="1">
          <a:blip r:embed="rId3">
            <a:alphaModFix/>
          </a:blip>
          <a:srcRect l="24878" r="24873"/>
          <a:stretch/>
        </p:blipFill>
        <p:spPr>
          <a:xfrm>
            <a:off x="6525453" y="10"/>
            <a:ext cx="5666548" cy="68579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22"/>
          <p:cNvSpPr/>
          <p:nvPr/>
        </p:nvSpPr>
        <p:spPr>
          <a:xfrm>
            <a:off x="0" y="0"/>
            <a:ext cx="12192000" cy="6858000"/>
          </a:xfrm>
          <a:prstGeom prst="rect">
            <a:avLst/>
          </a:prstGeom>
          <a:solidFill>
            <a:srgbClr val="0048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41" name="Google Shape;141;p22"/>
          <p:cNvSpPr txBox="1">
            <a:spLocks noGrp="1"/>
          </p:cNvSpPr>
          <p:nvPr>
            <p:ph type="title"/>
          </p:nvPr>
        </p:nvSpPr>
        <p:spPr>
          <a:xfrm>
            <a:off x="838200" y="448721"/>
            <a:ext cx="4707600" cy="1225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Georgia"/>
              <a:buNone/>
            </a:pPr>
            <a:r>
              <a:rPr lang="en-US" sz="4000">
                <a:solidFill>
                  <a:schemeClr val="lt1"/>
                </a:solidFill>
              </a:rPr>
              <a:t>The Dead</a:t>
            </a:r>
            <a:endParaRPr sz="3800">
              <a:solidFill>
                <a:schemeClr val="lt1"/>
              </a:solidFill>
            </a:endParaRPr>
          </a:p>
        </p:txBody>
      </p:sp>
      <p:cxnSp>
        <p:nvCxnSpPr>
          <p:cNvPr id="142" name="Google Shape;142;p22"/>
          <p:cNvCxnSpPr/>
          <p:nvPr/>
        </p:nvCxnSpPr>
        <p:spPr>
          <a:xfrm rot="10800000">
            <a:off x="831777" y="1749756"/>
            <a:ext cx="4718400" cy="0"/>
          </a:xfrm>
          <a:prstGeom prst="straightConnector1">
            <a:avLst/>
          </a:prstGeom>
          <a:noFill/>
          <a:ln w="12700" cap="flat" cmpd="sng">
            <a:solidFill>
              <a:schemeClr val="accent2"/>
            </a:solidFill>
            <a:prstDash val="solid"/>
            <a:miter lim="800000"/>
            <a:headEnd type="none" w="sm" len="sm"/>
            <a:tailEnd type="none" w="sm" len="sm"/>
          </a:ln>
        </p:spPr>
      </p:cxnSp>
      <p:sp>
        <p:nvSpPr>
          <p:cNvPr id="143" name="Google Shape;143;p22"/>
          <p:cNvSpPr txBox="1">
            <a:spLocks noGrp="1"/>
          </p:cNvSpPr>
          <p:nvPr>
            <p:ph type="body" idx="1"/>
          </p:nvPr>
        </p:nvSpPr>
        <p:spPr>
          <a:xfrm>
            <a:off x="897769" y="1909192"/>
            <a:ext cx="4586400" cy="3647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200"/>
              <a:buNone/>
            </a:pPr>
            <a:r>
              <a:rPr lang="en-US" sz="2200">
                <a:solidFill>
                  <a:schemeClr val="lt1"/>
                </a:solidFill>
              </a:rPr>
              <a:t>William Harrison H. Haus of Bethlehem, PA (1841-1861)</a:t>
            </a:r>
            <a:endParaRPr/>
          </a:p>
          <a:p>
            <a:pPr marL="228600" lvl="0" indent="-228600" algn="l" rtl="0">
              <a:lnSpc>
                <a:spcPct val="90000"/>
              </a:lnSpc>
              <a:spcBef>
                <a:spcPts val="1000"/>
              </a:spcBef>
              <a:spcAft>
                <a:spcPts val="0"/>
              </a:spcAft>
              <a:buClr>
                <a:schemeClr val="lt1"/>
              </a:buClr>
              <a:buSzPts val="1400"/>
              <a:buChar char="•"/>
            </a:pPr>
            <a:r>
              <a:rPr lang="en-US" sz="1400" b="0">
                <a:solidFill>
                  <a:schemeClr val="lt1"/>
                </a:solidFill>
              </a:rPr>
              <a:t>William Harrison Haus was also among the first men to volunteer for service with Company A of the 1st Regiment of Pennsylvania Volunteers at the start of the war in April of 1861. </a:t>
            </a:r>
            <a:endParaRPr/>
          </a:p>
          <a:p>
            <a:pPr marL="228600" lvl="0" indent="-228600" algn="l" rtl="0">
              <a:lnSpc>
                <a:spcPct val="90000"/>
              </a:lnSpc>
              <a:spcBef>
                <a:spcPts val="1000"/>
              </a:spcBef>
              <a:spcAft>
                <a:spcPts val="0"/>
              </a:spcAft>
              <a:buClr>
                <a:schemeClr val="lt1"/>
              </a:buClr>
              <a:buSzPts val="1400"/>
              <a:buChar char="•"/>
            </a:pPr>
            <a:r>
              <a:rPr lang="en-US" sz="1400" b="0">
                <a:solidFill>
                  <a:schemeClr val="lt1"/>
                </a:solidFill>
              </a:rPr>
              <a:t>He was also Bethlehem’s first casualty. William died not from battle, but rather from a fever.  His body was returned to Bethlehem on July 25, 1861.</a:t>
            </a:r>
            <a:endParaRPr/>
          </a:p>
          <a:p>
            <a:pPr marL="228600" lvl="0" indent="-228600" algn="l" rtl="0">
              <a:lnSpc>
                <a:spcPct val="90000"/>
              </a:lnSpc>
              <a:spcBef>
                <a:spcPts val="1000"/>
              </a:spcBef>
              <a:spcAft>
                <a:spcPts val="0"/>
              </a:spcAft>
              <a:buClr>
                <a:schemeClr val="lt1"/>
              </a:buClr>
              <a:buSzPts val="1400"/>
              <a:buChar char="•"/>
            </a:pPr>
            <a:r>
              <a:rPr lang="en-US" sz="1400" b="0">
                <a:solidFill>
                  <a:schemeClr val="lt1"/>
                </a:solidFill>
              </a:rPr>
              <a:t>Several thousand people are reported to have attended his funeral.</a:t>
            </a:r>
            <a:endParaRPr sz="1400">
              <a:solidFill>
                <a:schemeClr val="lt1"/>
              </a:solidFill>
            </a:endParaRPr>
          </a:p>
        </p:txBody>
      </p:sp>
      <p:cxnSp>
        <p:nvCxnSpPr>
          <p:cNvPr id="144" name="Google Shape;144;p22"/>
          <p:cNvCxnSpPr/>
          <p:nvPr/>
        </p:nvCxnSpPr>
        <p:spPr>
          <a:xfrm rot="10800000">
            <a:off x="834124" y="5707672"/>
            <a:ext cx="4713900" cy="0"/>
          </a:xfrm>
          <a:prstGeom prst="straightConnector1">
            <a:avLst/>
          </a:prstGeom>
          <a:noFill/>
          <a:ln w="12700" cap="flat" cmpd="sng">
            <a:solidFill>
              <a:schemeClr val="accent2"/>
            </a:solidFill>
            <a:prstDash val="solid"/>
            <a:miter lim="800000"/>
            <a:headEnd type="none" w="sm" len="sm"/>
            <a:tailEnd type="none" w="sm" len="sm"/>
          </a:ln>
        </p:spPr>
      </p:cxnSp>
      <p:pic>
        <p:nvPicPr>
          <p:cNvPr id="145" name="Google Shape;145;p22" descr="A person touching a person's hand&#10;&#10;Description automatically generated"/>
          <p:cNvPicPr preferRelativeResize="0"/>
          <p:nvPr/>
        </p:nvPicPr>
        <p:blipFill rotWithShape="1">
          <a:blip r:embed="rId3">
            <a:alphaModFix/>
          </a:blip>
          <a:srcRect l="16858" r="10223"/>
          <a:stretch/>
        </p:blipFill>
        <p:spPr>
          <a:xfrm>
            <a:off x="6525453" y="10"/>
            <a:ext cx="5666548" cy="68579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23"/>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52" name="Google Shape;152;p23"/>
          <p:cNvSpPr txBox="1">
            <a:spLocks noGrp="1"/>
          </p:cNvSpPr>
          <p:nvPr>
            <p:ph type="title"/>
          </p:nvPr>
        </p:nvSpPr>
        <p:spPr>
          <a:xfrm>
            <a:off x="5297762" y="329184"/>
            <a:ext cx="6251100" cy="1783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Georgia"/>
              <a:buNone/>
            </a:pPr>
            <a:r>
              <a:rPr lang="en-US" sz="5400"/>
              <a:t>The Dead</a:t>
            </a:r>
            <a:endParaRPr/>
          </a:p>
        </p:txBody>
      </p:sp>
      <p:pic>
        <p:nvPicPr>
          <p:cNvPr id="153" name="Google Shape;153;p23"/>
          <p:cNvPicPr preferRelativeResize="0"/>
          <p:nvPr/>
        </p:nvPicPr>
        <p:blipFill rotWithShape="1">
          <a:blip r:embed="rId3">
            <a:alphaModFix/>
          </a:blip>
          <a:srcRect l="3850" r="3359"/>
          <a:stretch/>
        </p:blipFill>
        <p:spPr>
          <a:xfrm>
            <a:off x="1" y="10"/>
            <a:ext cx="4657344" cy="6858000"/>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154" name="Google Shape;154;p23"/>
          <p:cNvSpPr/>
          <p:nvPr/>
        </p:nvSpPr>
        <p:spPr>
          <a:xfrm>
            <a:off x="5297762" y="2374947"/>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55" name="Google Shape;155;p23"/>
          <p:cNvSpPr txBox="1">
            <a:spLocks noGrp="1"/>
          </p:cNvSpPr>
          <p:nvPr>
            <p:ph type="body" idx="1"/>
          </p:nvPr>
        </p:nvSpPr>
        <p:spPr>
          <a:xfrm>
            <a:off x="5297762" y="2706624"/>
            <a:ext cx="6251100" cy="3483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r>
              <a:rPr lang="en-US" sz="1200"/>
              <a:t>Captain Jonathan K. Taylor of  Bethlehem, PA (1842 - 1863)</a:t>
            </a:r>
            <a:endParaRPr/>
          </a:p>
          <a:p>
            <a:pPr marL="228600" lvl="0" indent="-228600" algn="l" rtl="0">
              <a:lnSpc>
                <a:spcPct val="90000"/>
              </a:lnSpc>
              <a:spcBef>
                <a:spcPts val="1000"/>
              </a:spcBef>
              <a:spcAft>
                <a:spcPts val="0"/>
              </a:spcAft>
              <a:buClr>
                <a:schemeClr val="dk1"/>
              </a:buClr>
              <a:buSzPts val="1200"/>
              <a:buChar char="•"/>
            </a:pPr>
            <a:r>
              <a:rPr lang="en-US" sz="1200" b="0" i="0"/>
              <a:t>Along with Fredrick Frueauff and William Haus, Jonathan was also among the first young men to enlisted with Co. A of the 1st PA Volunteers in April of 1861. </a:t>
            </a:r>
            <a:endParaRPr/>
          </a:p>
          <a:p>
            <a:pPr marL="228600" lvl="0" indent="-228600" algn="l" rtl="0">
              <a:lnSpc>
                <a:spcPct val="90000"/>
              </a:lnSpc>
              <a:spcBef>
                <a:spcPts val="1000"/>
              </a:spcBef>
              <a:spcAft>
                <a:spcPts val="0"/>
              </a:spcAft>
              <a:buClr>
                <a:schemeClr val="dk1"/>
              </a:buClr>
              <a:buSzPts val="1200"/>
              <a:buChar char="•"/>
            </a:pPr>
            <a:r>
              <a:rPr lang="en-US" sz="1200" b="0" i="0"/>
              <a:t>He was only 18 years old and a student at the time. </a:t>
            </a:r>
            <a:r>
              <a:rPr lang="en-US" sz="1200" b="0"/>
              <a:t>He</a:t>
            </a:r>
            <a:r>
              <a:rPr lang="en-US" sz="1200" b="0" i="0"/>
              <a:t> enlisted for 3 months as a private, and like many others, likely thought the war would be over quickly.</a:t>
            </a:r>
            <a:endParaRPr/>
          </a:p>
          <a:p>
            <a:pPr marL="228600" lvl="0" indent="-228600" algn="l" rtl="0">
              <a:lnSpc>
                <a:spcPct val="90000"/>
              </a:lnSpc>
              <a:spcBef>
                <a:spcPts val="1000"/>
              </a:spcBef>
              <a:spcAft>
                <a:spcPts val="0"/>
              </a:spcAft>
              <a:buClr>
                <a:schemeClr val="dk1"/>
              </a:buClr>
              <a:buSzPts val="1200"/>
              <a:buChar char="•"/>
            </a:pPr>
            <a:r>
              <a:rPr lang="en-US" sz="1200" b="0"/>
              <a:t>Jonathan, soon after, saw fighting at the Battle of Bull Run in July of 1861.</a:t>
            </a:r>
            <a:endParaRPr/>
          </a:p>
          <a:p>
            <a:pPr marL="228600" lvl="0" indent="-228600" algn="l" rtl="0">
              <a:lnSpc>
                <a:spcPct val="90000"/>
              </a:lnSpc>
              <a:spcBef>
                <a:spcPts val="1000"/>
              </a:spcBef>
              <a:spcAft>
                <a:spcPts val="0"/>
              </a:spcAft>
              <a:buClr>
                <a:schemeClr val="dk1"/>
              </a:buClr>
              <a:buSzPts val="1200"/>
              <a:buChar char="•"/>
            </a:pPr>
            <a:r>
              <a:rPr lang="en-US" sz="1200" b="0" i="0"/>
              <a:t>Later, he re-enlisted with Company C of the 129</a:t>
            </a:r>
            <a:r>
              <a:rPr lang="en-US" sz="1200" b="0" i="0" baseline="30000"/>
              <a:t>th</a:t>
            </a:r>
            <a:r>
              <a:rPr lang="en-US" sz="1200" b="0" i="0"/>
              <a:t> Regiment on Aug. 8, 1962, but this time as a Captain.</a:t>
            </a:r>
            <a:endParaRPr/>
          </a:p>
          <a:p>
            <a:pPr marL="228600" lvl="0" indent="-228600" algn="l" rtl="0">
              <a:lnSpc>
                <a:spcPct val="90000"/>
              </a:lnSpc>
              <a:spcBef>
                <a:spcPts val="1000"/>
              </a:spcBef>
              <a:spcAft>
                <a:spcPts val="0"/>
              </a:spcAft>
              <a:buClr>
                <a:schemeClr val="dk1"/>
              </a:buClr>
              <a:buSzPts val="1200"/>
              <a:buChar char="•"/>
            </a:pPr>
            <a:r>
              <a:rPr lang="en-US" sz="1200" b="0"/>
              <a:t>During the Battle for Fredericksburg, VA – one of the bloodiest battles of the war -  he was shot through the shoulder and the lung on December 12, 1862.</a:t>
            </a:r>
            <a:endParaRPr/>
          </a:p>
          <a:p>
            <a:pPr marL="228600" lvl="0" indent="-228600" algn="l" rtl="0">
              <a:lnSpc>
                <a:spcPct val="90000"/>
              </a:lnSpc>
              <a:spcBef>
                <a:spcPts val="1000"/>
              </a:spcBef>
              <a:spcAft>
                <a:spcPts val="0"/>
              </a:spcAft>
              <a:buClr>
                <a:schemeClr val="dk1"/>
              </a:buClr>
              <a:buSzPts val="1200"/>
              <a:buChar char="•"/>
            </a:pPr>
            <a:r>
              <a:rPr lang="en-US" sz="1200" b="0"/>
              <a:t>After a long battle with with his wounds, Jonathan died 105 days later at the young age of 20. </a:t>
            </a:r>
            <a:endParaRPr/>
          </a:p>
          <a:p>
            <a:pPr marL="228600" lvl="0" indent="-228600" algn="l" rtl="0">
              <a:lnSpc>
                <a:spcPct val="90000"/>
              </a:lnSpc>
              <a:spcBef>
                <a:spcPts val="1000"/>
              </a:spcBef>
              <a:spcAft>
                <a:spcPts val="0"/>
              </a:spcAft>
              <a:buClr>
                <a:schemeClr val="dk1"/>
              </a:buClr>
              <a:buSzPts val="1200"/>
              <a:buChar char="•"/>
            </a:pPr>
            <a:r>
              <a:rPr lang="en-US" sz="1200" b="0"/>
              <a:t>Jonathan Taylor was the only officer from Bethlehem to die from wounds suffered in battle and in 1887, a monument was installed in the Bethlehem Rose Garden to honor him and all of Bethlehem’s Civil War Veterans.</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24"/>
          <p:cNvSpPr/>
          <p:nvPr/>
        </p:nvSpPr>
        <p:spPr>
          <a:xfrm>
            <a:off x="0" y="0"/>
            <a:ext cx="12192000" cy="6858000"/>
          </a:xfrm>
          <a:prstGeom prst="rect">
            <a:avLst/>
          </a:prstGeom>
          <a:solidFill>
            <a:srgbClr val="0048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62" name="Google Shape;162;p24"/>
          <p:cNvSpPr txBox="1">
            <a:spLocks noGrp="1"/>
          </p:cNvSpPr>
          <p:nvPr>
            <p:ph type="title"/>
          </p:nvPr>
        </p:nvSpPr>
        <p:spPr>
          <a:xfrm>
            <a:off x="838200" y="448721"/>
            <a:ext cx="4707600" cy="1225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Georgia"/>
              <a:buNone/>
            </a:pPr>
            <a:r>
              <a:rPr lang="en-US" sz="4000">
                <a:solidFill>
                  <a:schemeClr val="lt1"/>
                </a:solidFill>
              </a:rPr>
              <a:t>The Dead</a:t>
            </a:r>
            <a:endParaRPr sz="3800">
              <a:solidFill>
                <a:schemeClr val="lt1"/>
              </a:solidFill>
            </a:endParaRPr>
          </a:p>
        </p:txBody>
      </p:sp>
      <p:cxnSp>
        <p:nvCxnSpPr>
          <p:cNvPr id="163" name="Google Shape;163;p24"/>
          <p:cNvCxnSpPr/>
          <p:nvPr/>
        </p:nvCxnSpPr>
        <p:spPr>
          <a:xfrm rot="10800000">
            <a:off x="831777" y="1749756"/>
            <a:ext cx="4718400" cy="0"/>
          </a:xfrm>
          <a:prstGeom prst="straightConnector1">
            <a:avLst/>
          </a:prstGeom>
          <a:noFill/>
          <a:ln w="12700" cap="flat" cmpd="sng">
            <a:solidFill>
              <a:schemeClr val="accent2"/>
            </a:solidFill>
            <a:prstDash val="solid"/>
            <a:miter lim="800000"/>
            <a:headEnd type="none" w="sm" len="sm"/>
            <a:tailEnd type="none" w="sm" len="sm"/>
          </a:ln>
        </p:spPr>
      </p:cxnSp>
      <p:sp>
        <p:nvSpPr>
          <p:cNvPr id="164" name="Google Shape;164;p24"/>
          <p:cNvSpPr txBox="1">
            <a:spLocks noGrp="1"/>
          </p:cNvSpPr>
          <p:nvPr>
            <p:ph type="body" idx="1"/>
          </p:nvPr>
        </p:nvSpPr>
        <p:spPr>
          <a:xfrm>
            <a:off x="897769" y="1909192"/>
            <a:ext cx="4768800" cy="36477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lt1"/>
              </a:buClr>
              <a:buSzPts val="2200"/>
              <a:buNone/>
            </a:pPr>
            <a:r>
              <a:rPr lang="en-US" sz="2200">
                <a:solidFill>
                  <a:schemeClr val="lt1"/>
                </a:solidFill>
              </a:rPr>
              <a:t>James McDonald Ross of Blue Springs, Cherokee Nation (1814-1864) </a:t>
            </a:r>
            <a:endParaRPr/>
          </a:p>
          <a:p>
            <a:pPr marL="228600" lvl="0" indent="-228600" algn="l" rtl="0">
              <a:lnSpc>
                <a:spcPct val="100000"/>
              </a:lnSpc>
              <a:spcBef>
                <a:spcPts val="1000"/>
              </a:spcBef>
              <a:spcAft>
                <a:spcPts val="0"/>
              </a:spcAft>
              <a:buClr>
                <a:schemeClr val="lt1"/>
              </a:buClr>
              <a:buSzPts val="1200"/>
              <a:buChar char="•"/>
            </a:pPr>
            <a:r>
              <a:rPr lang="en-US" sz="1200" b="0">
                <a:solidFill>
                  <a:schemeClr val="lt1"/>
                </a:solidFill>
              </a:rPr>
              <a:t>James was the eldest son of Chief John Ross of the Cherokee Nation who had very close ties with the Moravian Church and Bethlehem.</a:t>
            </a:r>
            <a:endParaRPr/>
          </a:p>
          <a:p>
            <a:pPr marL="228600" lvl="0" indent="-228600" algn="l" rtl="0">
              <a:lnSpc>
                <a:spcPct val="100000"/>
              </a:lnSpc>
              <a:spcBef>
                <a:spcPts val="1000"/>
              </a:spcBef>
              <a:spcAft>
                <a:spcPts val="0"/>
              </a:spcAft>
              <a:buClr>
                <a:schemeClr val="lt1"/>
              </a:buClr>
              <a:buSzPts val="1200"/>
              <a:buChar char="•"/>
            </a:pPr>
            <a:r>
              <a:rPr lang="en-US" sz="1200" b="0">
                <a:solidFill>
                  <a:schemeClr val="lt1"/>
                </a:solidFill>
              </a:rPr>
              <a:t>While James’ father, Chief Ross, was opposed to the war and urged members of his tribe to not get involved, James very strongly sympathized with the plight of African Americans in the south and so he joined one of the Union Army’s three “Indian Regiments” to fight against slavery in 1862.</a:t>
            </a:r>
            <a:endParaRPr/>
          </a:p>
          <a:p>
            <a:pPr marL="228600" lvl="0" indent="-228600" algn="l" rtl="0">
              <a:lnSpc>
                <a:spcPct val="100000"/>
              </a:lnSpc>
              <a:spcBef>
                <a:spcPts val="1000"/>
              </a:spcBef>
              <a:spcAft>
                <a:spcPts val="0"/>
              </a:spcAft>
              <a:buClr>
                <a:schemeClr val="lt1"/>
              </a:buClr>
              <a:buSzPts val="1200"/>
              <a:buChar char="•"/>
            </a:pPr>
            <a:r>
              <a:rPr lang="en-US" sz="1200" b="0">
                <a:solidFill>
                  <a:schemeClr val="lt1"/>
                </a:solidFill>
              </a:rPr>
              <a:t>In April of 1863, James was captured by the Confederacy while on his way to Fort Gibson. James died on November 9, 1864, in St. Louis while a prisoner of war. </a:t>
            </a:r>
            <a:endParaRPr/>
          </a:p>
          <a:p>
            <a:pPr marL="228600" lvl="0" indent="-228600" algn="l" rtl="0">
              <a:lnSpc>
                <a:spcPct val="100000"/>
              </a:lnSpc>
              <a:spcBef>
                <a:spcPts val="1000"/>
              </a:spcBef>
              <a:spcAft>
                <a:spcPts val="0"/>
              </a:spcAft>
              <a:buClr>
                <a:schemeClr val="lt1"/>
              </a:buClr>
              <a:buSzPts val="1200"/>
              <a:buChar char="•"/>
            </a:pPr>
            <a:r>
              <a:rPr lang="en-US" sz="1200" b="0">
                <a:solidFill>
                  <a:schemeClr val="lt1"/>
                </a:solidFill>
              </a:rPr>
              <a:t>Afterwards,  his father arranged for his body to be transported to Bethlehem where he was buried in Nisky Hill Cemetery.</a:t>
            </a:r>
            <a:endParaRPr/>
          </a:p>
          <a:p>
            <a:pPr marL="0" lvl="0" indent="0" algn="l" rtl="0">
              <a:lnSpc>
                <a:spcPct val="90000"/>
              </a:lnSpc>
              <a:spcBef>
                <a:spcPts val="1000"/>
              </a:spcBef>
              <a:spcAft>
                <a:spcPts val="0"/>
              </a:spcAft>
              <a:buClr>
                <a:schemeClr val="dk1"/>
              </a:buClr>
              <a:buSzPts val="2000"/>
              <a:buNone/>
            </a:pPr>
            <a:endParaRPr sz="2000">
              <a:solidFill>
                <a:schemeClr val="lt1"/>
              </a:solidFill>
            </a:endParaRPr>
          </a:p>
        </p:txBody>
      </p:sp>
      <p:cxnSp>
        <p:nvCxnSpPr>
          <p:cNvPr id="165" name="Google Shape;165;p24"/>
          <p:cNvCxnSpPr/>
          <p:nvPr/>
        </p:nvCxnSpPr>
        <p:spPr>
          <a:xfrm rot="10800000">
            <a:off x="834124" y="5707672"/>
            <a:ext cx="4713900" cy="0"/>
          </a:xfrm>
          <a:prstGeom prst="straightConnector1">
            <a:avLst/>
          </a:prstGeom>
          <a:noFill/>
          <a:ln w="12700" cap="flat" cmpd="sng">
            <a:solidFill>
              <a:schemeClr val="accent2"/>
            </a:solidFill>
            <a:prstDash val="solid"/>
            <a:miter lim="800000"/>
            <a:headEnd type="none" w="sm" len="sm"/>
            <a:tailEnd type="none" w="sm" len="sm"/>
          </a:ln>
        </p:spPr>
      </p:cxnSp>
      <p:pic>
        <p:nvPicPr>
          <p:cNvPr id="166" name="Google Shape;166;p24" descr="A grave stone with engraved text&#10;&#10;Description automatically generated"/>
          <p:cNvPicPr preferRelativeResize="0"/>
          <p:nvPr/>
        </p:nvPicPr>
        <p:blipFill rotWithShape="1">
          <a:blip r:embed="rId3">
            <a:alphaModFix/>
          </a:blip>
          <a:srcRect b="4085"/>
          <a:stretch/>
        </p:blipFill>
        <p:spPr>
          <a:xfrm>
            <a:off x="6525453" y="10"/>
            <a:ext cx="5666548" cy="685799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American Battlefield Trust">
      <a:dk1>
        <a:srgbClr val="003F77"/>
      </a:dk1>
      <a:lt1>
        <a:srgbClr val="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merican Battlefield Trust">
      <a:dk1>
        <a:srgbClr val="003F77"/>
      </a:dk1>
      <a:lt1>
        <a:srgbClr val="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1746</Words>
  <Application>Microsoft Macintosh PowerPoint</Application>
  <PresentationFormat>Widescreen</PresentationFormat>
  <Paragraphs>103</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Georgia</vt:lpstr>
      <vt:lpstr>Calibri</vt:lpstr>
      <vt:lpstr>Arial</vt:lpstr>
      <vt:lpstr>Helvetica Neue</vt:lpstr>
      <vt:lpstr>Office Theme</vt:lpstr>
      <vt:lpstr>Office Theme</vt:lpstr>
      <vt:lpstr>Civil War Calling:  The Lehigh Valley Response Life and Death</vt:lpstr>
      <vt:lpstr>Life and Death </vt:lpstr>
      <vt:lpstr>Daily Life as a Soldier </vt:lpstr>
      <vt:lpstr>Hygiene and Disease</vt:lpstr>
      <vt:lpstr>Medical Care and Hospitals</vt:lpstr>
      <vt:lpstr>Aftermath, the Numbers</vt:lpstr>
      <vt:lpstr>The Dead</vt:lpstr>
      <vt:lpstr>The Dead</vt:lpstr>
      <vt:lpstr>The Dead</vt:lpstr>
      <vt:lpstr>The Dead</vt:lpstr>
      <vt:lpstr>Remembering the Dead, Funerals</vt:lpstr>
      <vt:lpstr>Remembering the Dead, Memorials</vt:lpstr>
      <vt:lpstr>The Lehigh Valley Response</vt:lpstr>
      <vt:lpstr>The Lehigh Valley Response</vt:lpstr>
      <vt:lpstr>The Lehigh Valley Response</vt:lpstr>
      <vt:lpstr>The Lehigh Valley Response</vt:lpstr>
      <vt:lpstr>Those Who Remain</vt:lpstr>
      <vt:lpstr>Memorial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War Calling: Life and Death</dc:title>
  <cp:lastModifiedBy>Dieterly, Cory</cp:lastModifiedBy>
  <cp:revision>3</cp:revision>
  <dcterms:modified xsi:type="dcterms:W3CDTF">2024-03-28T20:13:41Z</dcterms:modified>
</cp:coreProperties>
</file>