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sldIdLst>
    <p:sldId id="925" r:id="rId5"/>
    <p:sldId id="927" r:id="rId6"/>
    <p:sldId id="939" r:id="rId7"/>
    <p:sldId id="926" r:id="rId8"/>
    <p:sldId id="947" r:id="rId9"/>
    <p:sldId id="929" r:id="rId10"/>
    <p:sldId id="946" r:id="rId11"/>
    <p:sldId id="934" r:id="rId12"/>
    <p:sldId id="935" r:id="rId13"/>
    <p:sldId id="936" r:id="rId14"/>
    <p:sldId id="940" r:id="rId15"/>
    <p:sldId id="94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59" autoAdjust="0"/>
    <p:restoredTop sz="93040" autoAdjust="0"/>
  </p:normalViewPr>
  <p:slideViewPr>
    <p:cSldViewPr snapToGrid="0">
      <p:cViewPr varScale="1">
        <p:scale>
          <a:sx n="100" d="100"/>
          <a:sy n="100" d="100"/>
        </p:scale>
        <p:origin x="800" y="160"/>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8/30/23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hd.housedivided.dickinson.edu/node/3758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The typical soldier fighting for either the Union or Confederate forces was a Caucasian male, born in the United States, unmarried, and aged between 18 to 39, with an average age of 25. Many soldiers on both sides were farmers previous to enlisting, and their motivations for joining the conflict were rooted in a variety of reasons such as patriotism, a strong sense of state pride, the allure of adventure, or the promise of a stable income. As you will see, those who could not join the fight, such as with the case of women, were equally motivated to take action in their own unique ways, whether that was by raising funds, sewing blankets and clothes, or providing medical aid.    </a:t>
            </a:r>
          </a:p>
        </p:txBody>
      </p:sp>
      <p:sp>
        <p:nvSpPr>
          <p:cNvPr id="4" name="Slide Number Placeholder 3"/>
          <p:cNvSpPr>
            <a:spLocks noGrp="1"/>
          </p:cNvSpPr>
          <p:nvPr>
            <p:ph type="sldNum" sz="quarter" idx="5"/>
          </p:nvPr>
        </p:nvSpPr>
        <p:spPr/>
        <p:txBody>
          <a:bodyPr/>
          <a:lstStyle/>
          <a:p>
            <a:fld id="{4B876A47-E3E8-4124-BEE6-F406A911155E}" type="slidenum">
              <a:rPr lang="en-US" smtClean="0"/>
              <a:t>1</a:t>
            </a:fld>
            <a:endParaRPr lang="en-US"/>
          </a:p>
        </p:txBody>
      </p:sp>
    </p:spTree>
    <p:extLst>
      <p:ext uri="{BB962C8B-B14F-4D97-AF65-F5344CB8AC3E}">
        <p14:creationId xmlns:p14="http://schemas.microsoft.com/office/powerpoint/2010/main" val="3496126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further reading see:</a:t>
            </a:r>
          </a:p>
          <a:p>
            <a:pPr marL="171450" indent="-171450">
              <a:buFont typeface="Arial" panose="020B0604020202020204" pitchFamily="34" charset="0"/>
              <a:buChar char="•"/>
            </a:pPr>
            <a:r>
              <a:rPr lang="en-US" dirty="0"/>
              <a:t>”James McDonald Ross.” </a:t>
            </a:r>
            <a:r>
              <a:rPr lang="en-US" i="1" dirty="0"/>
              <a:t>Find a Grave.</a:t>
            </a:r>
            <a:r>
              <a:rPr lang="en-US" i="0" dirty="0"/>
              <a:t> Accessed: August 1, 2023. https://</a:t>
            </a:r>
            <a:r>
              <a:rPr lang="en-US" i="0" dirty="0" err="1"/>
              <a:t>www.findagrave.com</a:t>
            </a:r>
            <a:r>
              <a:rPr lang="en-US" i="0" dirty="0"/>
              <a:t>/memorial/46212077/</a:t>
            </a:r>
            <a:r>
              <a:rPr lang="en-US" i="0" dirty="0" err="1"/>
              <a:t>james</a:t>
            </a:r>
            <a:r>
              <a:rPr lang="en-US" i="0" dirty="0"/>
              <a:t>-</a:t>
            </a:r>
            <a:r>
              <a:rPr lang="en-US" i="0" dirty="0" err="1"/>
              <a:t>mcdonald</a:t>
            </a:r>
            <a:r>
              <a:rPr lang="en-US" i="0" dirty="0"/>
              <a:t>-ross.</a:t>
            </a:r>
          </a:p>
          <a:p>
            <a:pPr marL="171450" indent="-171450">
              <a:buFont typeface="Arial" panose="020B0604020202020204" pitchFamily="34" charset="0"/>
              <a:buChar char="•"/>
            </a:pPr>
            <a:r>
              <a:rPr lang="en-US" b="0" i="0" dirty="0">
                <a:solidFill>
                  <a:srgbClr val="333333"/>
                </a:solidFill>
                <a:effectLst/>
                <a:latin typeface="UniversNW01-420CdRegula"/>
              </a:rPr>
              <a:t>Hargett, J. L.. Obituary of James McDonald Ross. 4026.8441-.4. John Ross Papers. November 9, 1864. Tulsa: </a:t>
            </a:r>
            <a:r>
              <a:rPr lang="en-US" b="0" i="0" dirty="0" err="1">
                <a:solidFill>
                  <a:srgbClr val="333333"/>
                </a:solidFill>
                <a:effectLst/>
                <a:latin typeface="UniversNW01-420CdRegula"/>
              </a:rPr>
              <a:t>Gilcrease</a:t>
            </a:r>
            <a:r>
              <a:rPr lang="en-US" b="0" i="0" dirty="0">
                <a:solidFill>
                  <a:srgbClr val="333333"/>
                </a:solidFill>
                <a:effectLst/>
                <a:latin typeface="UniversNW01-420CdRegula"/>
              </a:rPr>
              <a:t> Museum, https://</a:t>
            </a:r>
            <a:r>
              <a:rPr lang="en-US" b="0" i="0" dirty="0" err="1">
                <a:solidFill>
                  <a:srgbClr val="333333"/>
                </a:solidFill>
                <a:effectLst/>
                <a:latin typeface="UniversNW01-420CdRegula"/>
              </a:rPr>
              <a:t>collections.gilcrease.org</a:t>
            </a:r>
            <a:r>
              <a:rPr lang="en-US" b="0" i="0" dirty="0">
                <a:solidFill>
                  <a:srgbClr val="333333"/>
                </a:solidFill>
                <a:effectLst/>
                <a:latin typeface="UniversNW01-420CdRegula"/>
              </a:rPr>
              <a:t>/object/40268441-4 (03/01/2018).</a:t>
            </a:r>
          </a:p>
          <a:p>
            <a:pPr marL="171450" indent="-171450">
              <a:buFont typeface="Arial" panose="020B0604020202020204" pitchFamily="34" charset="0"/>
              <a:buChar char="•"/>
            </a:pPr>
            <a:r>
              <a:rPr lang="en-US" b="0" i="0" dirty="0">
                <a:solidFill>
                  <a:srgbClr val="333333"/>
                </a:solidFill>
                <a:effectLst/>
                <a:latin typeface="UniversNW01-420CdRegula"/>
              </a:rPr>
              <a:t>“Forgotten Warriors: American Indian Home Guard.” </a:t>
            </a:r>
            <a:r>
              <a:rPr lang="en-US" b="0" i="1" dirty="0">
                <a:solidFill>
                  <a:srgbClr val="333333"/>
                </a:solidFill>
                <a:effectLst/>
                <a:latin typeface="UniversNW01-420CdRegula"/>
              </a:rPr>
              <a:t>National Park Service</a:t>
            </a:r>
            <a:r>
              <a:rPr lang="en-US" b="0" i="0" dirty="0">
                <a:solidFill>
                  <a:srgbClr val="333333"/>
                </a:solidFill>
                <a:effectLst/>
                <a:latin typeface="UniversNW01-420CdRegula"/>
              </a:rPr>
              <a:t>. https://</a:t>
            </a:r>
            <a:r>
              <a:rPr lang="en-US" b="0" i="0" dirty="0" err="1">
                <a:solidFill>
                  <a:srgbClr val="333333"/>
                </a:solidFill>
                <a:effectLst/>
                <a:latin typeface="UniversNW01-420CdRegula"/>
              </a:rPr>
              <a:t>www.nps.gov</a:t>
            </a:r>
            <a:r>
              <a:rPr lang="en-US" b="0" i="0" dirty="0">
                <a:solidFill>
                  <a:srgbClr val="333333"/>
                </a:solidFill>
                <a:effectLst/>
                <a:latin typeface="UniversNW01-420CdRegula"/>
              </a:rPr>
              <a:t>/articles/</a:t>
            </a:r>
            <a:r>
              <a:rPr lang="en-US" b="0" i="0" dirty="0" err="1">
                <a:solidFill>
                  <a:srgbClr val="333333"/>
                </a:solidFill>
                <a:effectLst/>
                <a:latin typeface="UniversNW01-420CdRegula"/>
              </a:rPr>
              <a:t>aihomeguard.htm</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3302855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For further reading see:</a:t>
            </a:r>
          </a:p>
          <a:p>
            <a:pPr marL="171450" indent="-171450" defTabSz="931774" eaLnBrk="1" hangingPunct="1">
              <a:buFont typeface="Arial" panose="020B0604020202020204" pitchFamily="34" charset="0"/>
              <a:buChar char="•"/>
              <a:defRPr/>
            </a:pPr>
            <a:r>
              <a:rPr lang="en-US" dirty="0">
                <a:latin typeface="+mn-lt"/>
              </a:rPr>
              <a:t>Levering, J. M. 1903. </a:t>
            </a:r>
            <a:r>
              <a:rPr lang="en-US" i="1" dirty="0">
                <a:latin typeface="+mn-lt"/>
              </a:rPr>
              <a:t>A History of Bethlehem, Pennsylvania, 1741-1892 : With Some Account of Its Founders and Their Early Activity in America</a:t>
            </a:r>
            <a:r>
              <a:rPr lang="en-US" dirty="0">
                <a:latin typeface="+mn-lt"/>
              </a:rPr>
              <a:t>. Genealogy &amp; Local History. Bethlehem, Pa.: Times Pub. https://ia600304.us.archive.org/23/items/historybethlehem00leve/historybethlehem00leve.pdf</a:t>
            </a:r>
          </a:p>
          <a:p>
            <a:pPr marL="0" indent="0" defTabSz="931774" eaLnBrk="1" hangingPunct="1">
              <a:buFont typeface="Arial" panose="020B0604020202020204" pitchFamily="34" charset="0"/>
              <a:buNone/>
              <a:defRPr/>
            </a:pPr>
            <a:endParaRPr lang="en-US" dirty="0">
              <a:latin typeface="+mn-lt"/>
            </a:endParaRPr>
          </a:p>
          <a:p>
            <a:pPr marL="0" indent="0" defTabSz="931774" eaLnBrk="1" hangingPunct="1">
              <a:buFont typeface="Arial" panose="020B0604020202020204" pitchFamily="34" charset="0"/>
              <a:buNone/>
              <a:defRPr/>
            </a:pPr>
            <a:r>
              <a:rPr lang="en-US" dirty="0">
                <a:latin typeface="+mn-lt"/>
              </a:rPr>
              <a:t>Image shown is a creative commons photo of unnamed soldiers.</a:t>
            </a:r>
          </a:p>
          <a:p>
            <a:pPr marL="0" indent="0" defTabSz="931774" eaLnBrk="1" hangingPunct="1">
              <a:buFont typeface="Arial" panose="020B0604020202020204" pitchFamily="34" charset="0"/>
              <a:buNone/>
              <a:defRPr/>
            </a:pPr>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4206156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64378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further reading see:</a:t>
            </a:r>
          </a:p>
          <a:p>
            <a:pPr marL="171450" indent="-171450">
              <a:buFont typeface="Arial" panose="020B0604020202020204" pitchFamily="34" charset="0"/>
              <a:buChar char="•"/>
            </a:pPr>
            <a:r>
              <a:rPr lang="en-US" dirty="0" err="1"/>
              <a:t>Frueauff</a:t>
            </a:r>
            <a:r>
              <a:rPr lang="en-US" dirty="0"/>
              <a:t>, John Frederick, and Daniel R Gilbert. 2006. </a:t>
            </a:r>
            <a:r>
              <a:rPr lang="en-US" i="1" dirty="0"/>
              <a:t>Freddy's War: The Civil War Letters of John Frederick </a:t>
            </a:r>
            <a:r>
              <a:rPr lang="en-US" i="1" dirty="0" err="1"/>
              <a:t>Frueauff</a:t>
            </a:r>
            <a:r>
              <a:rPr lang="en-US" dirty="0"/>
              <a:t>. Bethlehem, Pennsylvania: Moravian College.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Image from: Kiefer, W. R, Newton Heston Mack, Paul </a:t>
            </a:r>
            <a:r>
              <a:rPr lang="en-US" dirty="0" err="1"/>
              <a:t>Bachschmid</a:t>
            </a:r>
            <a:r>
              <a:rPr lang="en-US" dirty="0"/>
              <a:t>, Teresa Pierson, and William Simmers. 1996. </a:t>
            </a:r>
            <a:r>
              <a:rPr lang="en-US" i="1" dirty="0"/>
              <a:t>History of the One Hundred and Fifty-Third Regiment, Pennsylvania Volunteers Infantry : Which Was Recruited in Northampton County, Pa., 1862-1863</a:t>
            </a:r>
            <a:r>
              <a:rPr lang="en-US" dirty="0"/>
              <a:t>. Army of the Potomac Series, V. 15. Baltimore, MD: Butternut and Blue.</a:t>
            </a:r>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48851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For further reading see:</a:t>
            </a:r>
          </a:p>
          <a:p>
            <a:pPr marL="171450" indent="-171450" defTabSz="931774" eaLnBrk="1" hangingPunct="1">
              <a:buFont typeface="Arial" panose="020B0604020202020204" pitchFamily="34" charset="0"/>
              <a:buChar char="•"/>
              <a:defRPr/>
            </a:pPr>
            <a:r>
              <a:rPr lang="en-US" dirty="0">
                <a:latin typeface="+mn-lt"/>
              </a:rPr>
              <a:t>Levering, J. M. 1903. </a:t>
            </a:r>
            <a:r>
              <a:rPr lang="en-US" i="1" dirty="0">
                <a:latin typeface="+mn-lt"/>
              </a:rPr>
              <a:t>A History of Bethlehem, Pennsylvania, 1741-1892 : With Some Account of Its Founders and Their Early Activity in America</a:t>
            </a:r>
            <a:r>
              <a:rPr lang="en-US" dirty="0">
                <a:latin typeface="+mn-lt"/>
              </a:rPr>
              <a:t>. Genealogy &amp; Local History. Bethlehem, Pa.: Times Pub. https://ia600304.us.archive.org/23/items/historybethlehem00leve/historybethlehem00leve.pdf</a:t>
            </a:r>
          </a:p>
          <a:p>
            <a:pPr defTabSz="931774" eaLnBrk="1" hangingPunct="1">
              <a:defRPr/>
            </a:pPr>
            <a:r>
              <a:rPr lang="en-US" dirty="0">
                <a:latin typeface="+mn-lt"/>
              </a:rPr>
              <a:t>Image is a depiction of the funeral for General Ulysses S. Grant, printed in a newspaper, 1885.</a:t>
            </a:r>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3422639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further reading see:</a:t>
            </a:r>
          </a:p>
          <a:p>
            <a:pPr marL="171450" indent="-171450">
              <a:buFont typeface="Arial" panose="020B0604020202020204" pitchFamily="34" charset="0"/>
              <a:buChar char="•"/>
            </a:pPr>
            <a:r>
              <a:rPr lang="en-US" dirty="0"/>
              <a:t>Whelan, Frank. ”History’s Headlines: Captain Jonathan Taylor of Bethlehem.” </a:t>
            </a:r>
            <a:r>
              <a:rPr lang="en-US" i="1" dirty="0"/>
              <a:t>WFMZ</a:t>
            </a:r>
            <a:r>
              <a:rPr lang="en-US" i="0" dirty="0"/>
              <a:t>, </a:t>
            </a:r>
            <a:r>
              <a:rPr lang="en-US" dirty="0"/>
              <a:t>October 22, 2022. https://</a:t>
            </a:r>
            <a:r>
              <a:rPr lang="en-US" dirty="0" err="1"/>
              <a:t>www.wfmz.com</a:t>
            </a:r>
            <a:r>
              <a:rPr lang="en-US" dirty="0"/>
              <a:t>/features/</a:t>
            </a:r>
            <a:r>
              <a:rPr lang="en-US" dirty="0" err="1"/>
              <a:t>historys</a:t>
            </a:r>
            <a:r>
              <a:rPr lang="en-US" dirty="0"/>
              <a:t>-headlines/</a:t>
            </a:r>
            <a:r>
              <a:rPr lang="en-US" dirty="0" err="1"/>
              <a:t>historys</a:t>
            </a:r>
            <a:r>
              <a:rPr lang="en-US" dirty="0"/>
              <a:t>-headlines-</a:t>
            </a:r>
            <a:r>
              <a:rPr lang="en-US" dirty="0" err="1"/>
              <a:t>jonathan</a:t>
            </a:r>
            <a:r>
              <a:rPr lang="en-US" dirty="0"/>
              <a:t>-</a:t>
            </a:r>
            <a:r>
              <a:rPr lang="en-US" dirty="0" err="1"/>
              <a:t>taylor</a:t>
            </a:r>
            <a:r>
              <a:rPr lang="en-US" dirty="0"/>
              <a:t>-of-</a:t>
            </a:r>
            <a:r>
              <a:rPr lang="en-US" dirty="0" err="1"/>
              <a:t>bethlehem</a:t>
            </a:r>
            <a:r>
              <a:rPr lang="en-US" dirty="0"/>
              <a:t>/article_697f7f3c-4fd6-11ed-9c27-cf5c502756c0.html</a:t>
            </a:r>
          </a:p>
          <a:p>
            <a:pPr marL="171450" indent="-171450">
              <a:buFont typeface="Arial" panose="020B0604020202020204" pitchFamily="34" charset="0"/>
              <a:buChar char="•"/>
            </a:pPr>
            <a:r>
              <a:rPr lang="en-US" dirty="0"/>
              <a:t>CWRT of Eastern PA. “Bring Home Jonathan K. Taylor’s Sword.” </a:t>
            </a:r>
            <a:r>
              <a:rPr lang="en-US" i="1" dirty="0"/>
              <a:t>CWRT of Eastern PA, </a:t>
            </a:r>
            <a:r>
              <a:rPr lang="en-US" i="0" dirty="0"/>
              <a:t>May 4, 2023. Accessed: May 10, 2023. http://</a:t>
            </a:r>
            <a:r>
              <a:rPr lang="en-US" i="0" dirty="0" err="1"/>
              <a:t>www.cwrteasternpa.org</a:t>
            </a:r>
            <a:r>
              <a:rPr lang="en-US" i="0" dirty="0"/>
              <a:t>/brigade-news/2023/5/4/bring-home-</a:t>
            </a:r>
            <a:r>
              <a:rPr lang="en-US" i="0" dirty="0" err="1"/>
              <a:t>jonathan</a:t>
            </a:r>
            <a:r>
              <a:rPr lang="en-US" i="0" dirty="0"/>
              <a:t>-k-</a:t>
            </a:r>
            <a:r>
              <a:rPr lang="en-US" i="0" dirty="0" err="1"/>
              <a:t>taylors</a:t>
            </a:r>
            <a:r>
              <a:rPr lang="en-US" i="0" dirty="0"/>
              <a:t>-sword</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3660237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For further reading see:</a:t>
            </a:r>
          </a:p>
          <a:p>
            <a:pPr marL="171450" indent="-171450">
              <a:buFont typeface="Arial" panose="020B0604020202020204" pitchFamily="34" charset="0"/>
              <a:buChar char="•"/>
            </a:pPr>
            <a:r>
              <a:rPr lang="en-US" dirty="0"/>
              <a:t>Find A Grave. “Elizabeth </a:t>
            </a:r>
            <a:r>
              <a:rPr lang="en-US" dirty="0" err="1"/>
              <a:t>Embich</a:t>
            </a:r>
            <a:r>
              <a:rPr lang="en-US" dirty="0"/>
              <a:t> </a:t>
            </a:r>
            <a:r>
              <a:rPr lang="en-US" dirty="0" err="1"/>
              <a:t>Shindel</a:t>
            </a:r>
            <a:r>
              <a:rPr lang="en-US" dirty="0"/>
              <a:t> </a:t>
            </a:r>
            <a:r>
              <a:rPr lang="en-US" dirty="0" err="1"/>
              <a:t>Hutter</a:t>
            </a:r>
            <a:r>
              <a:rPr lang="en-US" dirty="0"/>
              <a:t>,” </a:t>
            </a:r>
            <a:r>
              <a:rPr lang="en-US" i="1" dirty="0"/>
              <a:t>Find A Grave</a:t>
            </a:r>
            <a:r>
              <a:rPr lang="en-US" dirty="0"/>
              <a:t>. </a:t>
            </a:r>
            <a:r>
              <a:rPr lang="en-US" i="0" dirty="0"/>
              <a:t>Accessed: August 30, 2023. </a:t>
            </a:r>
            <a:r>
              <a:rPr lang="en-US" dirty="0"/>
              <a:t>https://</a:t>
            </a:r>
            <a:r>
              <a:rPr lang="en-US" dirty="0" err="1"/>
              <a:t>www.findagrave.com</a:t>
            </a:r>
            <a:r>
              <a:rPr lang="en-US" dirty="0"/>
              <a:t>/memorial/20490948/</a:t>
            </a:r>
            <a:r>
              <a:rPr lang="en-US" dirty="0" err="1"/>
              <a:t>elizabeth-embich-hutter</a:t>
            </a:r>
            <a:r>
              <a:rPr lang="en-US" dirty="0"/>
              <a:t>.</a:t>
            </a:r>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44795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further reading see:</a:t>
            </a:r>
          </a:p>
          <a:p>
            <a:pPr marL="171450" indent="-171450">
              <a:buFont typeface="Arial" panose="020B0604020202020204" pitchFamily="34" charset="0"/>
              <a:buChar char="•"/>
            </a:pPr>
            <a:r>
              <a:rPr lang="en-US" b="0" i="0" dirty="0">
                <a:solidFill>
                  <a:srgbClr val="49515F"/>
                </a:solidFill>
                <a:effectLst/>
                <a:latin typeface="Lato" panose="020F0502020204030203" pitchFamily="34" charset="0"/>
              </a:rPr>
              <a:t>Weaver, Ethan Allen. 1911. </a:t>
            </a:r>
            <a:r>
              <a:rPr lang="en-US" b="0" i="1" dirty="0">
                <a:solidFill>
                  <a:srgbClr val="49515F"/>
                </a:solidFill>
                <a:effectLst/>
                <a:latin typeface="Lato" panose="020F0502020204030203" pitchFamily="34" charset="0"/>
              </a:rPr>
              <a:t>Owen Rice, Christian, Scholar and Patriot : A Genealogical, Biographical and Historical Memoir</a:t>
            </a:r>
            <a:r>
              <a:rPr lang="en-US" b="0" i="0" dirty="0">
                <a:solidFill>
                  <a:srgbClr val="49515F"/>
                </a:solidFill>
                <a:effectLst/>
                <a:latin typeface="Lato" panose="020F0502020204030203" pitchFamily="34" charset="0"/>
              </a:rPr>
              <a:t>. Germantown, Pa.: Priv. Print. by E.A. Weaver. – Available at Reeves Library and online through the Internet Archive (https://</a:t>
            </a:r>
            <a:r>
              <a:rPr lang="en-US" b="0" i="0" dirty="0" err="1">
                <a:solidFill>
                  <a:srgbClr val="49515F"/>
                </a:solidFill>
                <a:effectLst/>
                <a:latin typeface="Lato" panose="020F0502020204030203" pitchFamily="34" charset="0"/>
              </a:rPr>
              <a:t>archive.org</a:t>
            </a:r>
            <a:r>
              <a:rPr lang="en-US" b="0" i="0" dirty="0">
                <a:solidFill>
                  <a:srgbClr val="49515F"/>
                </a:solidFill>
                <a:effectLst/>
                <a:latin typeface="Lato" panose="020F0502020204030203" pitchFamily="34" charset="0"/>
              </a:rPr>
              <a:t>/details/owenricechristia00weav).</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22836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further reading see: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“John Baillie McIntosh,” </a:t>
            </a:r>
            <a:r>
              <a:rPr lang="en-US" i="1" dirty="0"/>
              <a:t>Find A Grave</a:t>
            </a:r>
            <a:r>
              <a:rPr lang="en-US" dirty="0"/>
              <a:t>. </a:t>
            </a:r>
            <a:r>
              <a:rPr lang="en-US" i="0" dirty="0"/>
              <a:t>Accessed: August 1, 2023. </a:t>
            </a:r>
            <a:r>
              <a:rPr lang="en-US" dirty="0"/>
              <a:t>https://</a:t>
            </a:r>
            <a:r>
              <a:rPr lang="en-US" dirty="0" err="1"/>
              <a:t>www.findagrave.com</a:t>
            </a:r>
            <a:r>
              <a:rPr lang="en-US" dirty="0"/>
              <a:t>/memorial/4904/john-</a:t>
            </a:r>
            <a:r>
              <a:rPr lang="en-US" dirty="0" err="1"/>
              <a:t>baillie</a:t>
            </a:r>
            <a:r>
              <a:rPr lang="en-US" dirty="0"/>
              <a:t>-</a:t>
            </a:r>
            <a:r>
              <a:rPr lang="en-US" dirty="0" err="1"/>
              <a:t>mcintosh</a:t>
            </a:r>
            <a:r>
              <a:rPr lang="en-US" dirty="0"/>
              <a:t>.</a:t>
            </a:r>
          </a:p>
          <a:p>
            <a:pPr marL="171450" indent="-171450">
              <a:buFont typeface="Arial" panose="020B0604020202020204" pitchFamily="34" charset="0"/>
              <a:buChar char="•"/>
            </a:pPr>
            <a:r>
              <a:rPr lang="en-US" dirty="0"/>
              <a:t>Dickinson College. “</a:t>
            </a:r>
            <a:r>
              <a:rPr lang="en-US" b="0" i="0" dirty="0">
                <a:solidFill>
                  <a:srgbClr val="5B5A5A"/>
                </a:solidFill>
                <a:effectLst/>
                <a:latin typeface="freight-text-pro"/>
              </a:rPr>
              <a:t>John Baillie McIntosh (American National Biography).” </a:t>
            </a:r>
            <a:r>
              <a:rPr lang="en-US" b="0" i="1" dirty="0">
                <a:solidFill>
                  <a:srgbClr val="5B5A5A"/>
                </a:solidFill>
                <a:effectLst/>
                <a:latin typeface="freight-text-pro"/>
              </a:rPr>
              <a:t>House Divided: Civil War Research Engine. </a:t>
            </a:r>
            <a:r>
              <a:rPr lang="en-US" b="0" i="0" dirty="0">
                <a:solidFill>
                  <a:srgbClr val="5B5A5A"/>
                </a:solidFill>
                <a:effectLst/>
                <a:latin typeface="freight-text-pro"/>
              </a:rPr>
              <a:t>Accessed: August 1, 2023. https://</a:t>
            </a:r>
            <a:r>
              <a:rPr lang="en-US" b="0" i="0" dirty="0" err="1">
                <a:solidFill>
                  <a:srgbClr val="5B5A5A"/>
                </a:solidFill>
                <a:effectLst/>
                <a:latin typeface="freight-text-pro"/>
              </a:rPr>
              <a:t>hd.housedivided.dickinson.edu</a:t>
            </a:r>
            <a:r>
              <a:rPr lang="en-US" b="0" i="0" dirty="0">
                <a:solidFill>
                  <a:srgbClr val="5B5A5A"/>
                </a:solidFill>
                <a:effectLst/>
                <a:latin typeface="freight-text-pro"/>
              </a:rPr>
              <a:t>/node/17929.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Dickinson College. “</a:t>
            </a:r>
            <a:r>
              <a:rPr lang="en-US" b="0" i="0" dirty="0">
                <a:solidFill>
                  <a:srgbClr val="5B5A5A"/>
                </a:solidFill>
                <a:effectLst/>
                <a:latin typeface="freight-text-pro"/>
              </a:rPr>
              <a:t>James McQueen McIntosh (American National Biography).” </a:t>
            </a:r>
            <a:r>
              <a:rPr lang="en-US" b="0" i="1" dirty="0">
                <a:solidFill>
                  <a:srgbClr val="5B5A5A"/>
                </a:solidFill>
                <a:effectLst/>
                <a:latin typeface="freight-text-pro"/>
              </a:rPr>
              <a:t>House Divided: Civil War Research Engine. </a:t>
            </a:r>
            <a:r>
              <a:rPr lang="en-US" b="0" i="0" dirty="0">
                <a:solidFill>
                  <a:srgbClr val="5B5A5A"/>
                </a:solidFill>
                <a:effectLst/>
                <a:latin typeface="freight-text-pro"/>
              </a:rPr>
              <a:t>Accessed: August 1, 2023. </a:t>
            </a:r>
          </a:p>
          <a:p>
            <a:pPr algn="l" fontAlgn="base"/>
            <a:r>
              <a:rPr lang="en-US" sz="1200" b="0" i="0" kern="1200" dirty="0">
                <a:solidFill>
                  <a:srgbClr val="5B5A5A"/>
                </a:solidFill>
                <a:effectLst/>
                <a:latin typeface="freight-text-pro"/>
                <a:ea typeface="+mn-ea"/>
                <a:cs typeface="+mn-cs"/>
              </a:rPr>
              <a:t>“James McQueen McIntosh.” </a:t>
            </a:r>
            <a:r>
              <a:rPr lang="en-US" sz="1200" b="0" i="1" kern="1200" dirty="0">
                <a:solidFill>
                  <a:srgbClr val="5B5A5A"/>
                </a:solidFill>
                <a:effectLst/>
                <a:latin typeface="freight-text-pro"/>
                <a:ea typeface="+mn-ea"/>
                <a:cs typeface="+mn-cs"/>
              </a:rPr>
              <a:t>El Paso Museum of History. </a:t>
            </a:r>
            <a:r>
              <a:rPr lang="en-US" sz="1200" b="0" i="0" kern="1200" dirty="0">
                <a:solidFill>
                  <a:srgbClr val="5B5A5A"/>
                </a:solidFill>
                <a:effectLst/>
                <a:latin typeface="freight-text-pro"/>
                <a:ea typeface="+mn-ea"/>
                <a:cs typeface="+mn-cs"/>
              </a:rPr>
              <a:t>Accessed: August 1, 2023. https://</a:t>
            </a:r>
            <a:r>
              <a:rPr lang="en-US" sz="1200" b="0" i="0" kern="1200" dirty="0" err="1">
                <a:solidFill>
                  <a:srgbClr val="5B5A5A"/>
                </a:solidFill>
                <a:effectLst/>
                <a:latin typeface="freight-text-pro"/>
                <a:ea typeface="+mn-ea"/>
                <a:cs typeface="+mn-cs"/>
              </a:rPr>
              <a:t>www.digie.org</a:t>
            </a:r>
            <a:r>
              <a:rPr lang="en-US" sz="1200" b="0" i="0" kern="1200" dirty="0">
                <a:solidFill>
                  <a:srgbClr val="5B5A5A"/>
                </a:solidFill>
                <a:effectLst/>
                <a:latin typeface="freight-text-pro"/>
                <a:ea typeface="+mn-ea"/>
                <a:cs typeface="+mn-cs"/>
              </a:rPr>
              <a:t>/</a:t>
            </a:r>
            <a:r>
              <a:rPr lang="en-US" sz="1200" b="0" i="0" kern="1200" dirty="0" err="1">
                <a:solidFill>
                  <a:srgbClr val="5B5A5A"/>
                </a:solidFill>
                <a:effectLst/>
                <a:latin typeface="freight-text-pro"/>
                <a:ea typeface="+mn-ea"/>
                <a:cs typeface="+mn-cs"/>
              </a:rPr>
              <a:t>en</a:t>
            </a:r>
            <a:r>
              <a:rPr lang="en-US" sz="1200" b="0" i="0" kern="1200" dirty="0">
                <a:solidFill>
                  <a:srgbClr val="5B5A5A"/>
                </a:solidFill>
                <a:effectLst/>
                <a:latin typeface="freight-text-pro"/>
                <a:ea typeface="+mn-ea"/>
                <a:cs typeface="+mn-cs"/>
              </a:rPr>
              <a:t>/media/71851.</a:t>
            </a:r>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Images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a:r>
            <a:r>
              <a:rPr lang="en-US" b="0" i="0" dirty="0">
                <a:solidFill>
                  <a:srgbClr val="555555"/>
                </a:solidFill>
                <a:effectLst/>
                <a:latin typeface="Verdana" panose="020B0604030504040204" pitchFamily="34" charset="0"/>
              </a:rPr>
              <a:t>Gen. John B. McIntosh, U.S.A.</a:t>
            </a:r>
            <a:r>
              <a:rPr lang="en-US" dirty="0"/>
              <a:t>” </a:t>
            </a:r>
            <a:r>
              <a:rPr lang="en-US" i="1" dirty="0"/>
              <a:t>Library of Congress</a:t>
            </a:r>
            <a:r>
              <a:rPr lang="en-US" dirty="0"/>
              <a:t>, https://</a:t>
            </a:r>
            <a:r>
              <a:rPr lang="en-US" dirty="0" err="1"/>
              <a:t>www.loc.gov</a:t>
            </a:r>
            <a:r>
              <a:rPr lang="en-US" dirty="0"/>
              <a:t>/pictures/item/2018667232/.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freight-text-pro"/>
              </a:rPr>
              <a:t>"</a:t>
            </a:r>
            <a:r>
              <a:rPr lang="en-US" b="0" i="0" u="none" strike="noStrike" dirty="0">
                <a:solidFill>
                  <a:srgbClr val="0072B9"/>
                </a:solidFill>
                <a:effectLst/>
                <a:latin typeface="freight-text-pro"/>
                <a:hlinkClick r:id="rId3"/>
              </a:rPr>
              <a:t>James McQueen McIntosh</a:t>
            </a:r>
            <a:r>
              <a:rPr lang="en-US" b="0" i="0" dirty="0">
                <a:solidFill>
                  <a:srgbClr val="000000"/>
                </a:solidFill>
                <a:effectLst/>
                <a:latin typeface="freight-text-pro"/>
              </a:rPr>
              <a:t>," House Divided: The Civil War Research Engine at Dickinson College, https://</a:t>
            </a:r>
            <a:r>
              <a:rPr lang="en-US" b="0" i="0" dirty="0" err="1">
                <a:solidFill>
                  <a:srgbClr val="000000"/>
                </a:solidFill>
                <a:effectLst/>
                <a:latin typeface="freight-text-pro"/>
              </a:rPr>
              <a:t>hd.housedivided.dickinson.edu</a:t>
            </a:r>
            <a:r>
              <a:rPr lang="en-US" b="0" i="0" dirty="0">
                <a:solidFill>
                  <a:srgbClr val="000000"/>
                </a:solidFill>
                <a:effectLst/>
                <a:latin typeface="freight-text-pro"/>
              </a:rPr>
              <a:t>/node/37581.</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4065602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For further reading see:</a:t>
            </a:r>
          </a:p>
          <a:p>
            <a:pPr marL="171450" indent="-171450" defTabSz="931774" eaLnBrk="1" hangingPunct="1">
              <a:buFont typeface="Arial" panose="020B0604020202020204" pitchFamily="34" charset="0"/>
              <a:buChar char="•"/>
              <a:defRPr/>
            </a:pPr>
            <a:r>
              <a:rPr lang="en-US" b="0" i="0" dirty="0">
                <a:solidFill>
                  <a:srgbClr val="49515F"/>
                </a:solidFill>
                <a:effectLst/>
                <a:latin typeface="Lato" panose="020F0502020204030203" pitchFamily="34" charset="0"/>
              </a:rPr>
              <a:t>Myers, Richmond E. 1963. “The Moravian Church and The Civil War,” </a:t>
            </a:r>
            <a:r>
              <a:rPr lang="en-US" b="0" i="1" dirty="0">
                <a:solidFill>
                  <a:srgbClr val="49515F"/>
                </a:solidFill>
                <a:effectLst/>
                <a:latin typeface="Lato" panose="020F0502020204030203" pitchFamily="34" charset="0"/>
              </a:rPr>
              <a:t>Transactions of the Moravian Historical Society</a:t>
            </a:r>
            <a:r>
              <a:rPr lang="en-US" b="0" i="0" dirty="0">
                <a:solidFill>
                  <a:srgbClr val="49515F"/>
                </a:solidFill>
                <a:effectLst/>
                <a:latin typeface="Lato" panose="020F0502020204030203" pitchFamily="34" charset="0"/>
              </a:rPr>
              <a:t>. Vol. 19, Nazareth, PA: Moravian Historical Society.</a:t>
            </a:r>
          </a:p>
          <a:p>
            <a:pPr marL="171450" indent="-171450" defTabSz="931774" eaLnBrk="1" hangingPunct="1">
              <a:buFont typeface="Arial" panose="020B0604020202020204" pitchFamily="34" charset="0"/>
              <a:buChar char="•"/>
              <a:defRPr/>
            </a:pPr>
            <a:endParaRPr lang="en-US" b="0" i="0" dirty="0">
              <a:solidFill>
                <a:srgbClr val="49515F"/>
              </a:solidFill>
              <a:effectLst/>
              <a:latin typeface="Lato" panose="020F0502020204030203" pitchFamily="34" charset="0"/>
            </a:endParaRP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rPr>
              <a:t>*Image shown is a creative commons photo of an unnamed soldier.</a:t>
            </a:r>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390772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hangingPunct="1">
              <a:defRPr/>
            </a:pPr>
            <a:r>
              <a:rPr lang="en-US" b="1" dirty="0">
                <a:latin typeface="+mn-lt"/>
              </a:rPr>
              <a:t>Discussion:</a:t>
            </a:r>
            <a:endParaRPr lang="en-US" dirty="0">
              <a:latin typeface="+mn-lt"/>
            </a:endParaRPr>
          </a:p>
          <a:p>
            <a:pPr defTabSz="931774" eaLnBrk="1" hangingPunct="1">
              <a:defRPr/>
            </a:pPr>
            <a:r>
              <a:rPr lang="en-US" dirty="0">
                <a:latin typeface="+mn-lt"/>
              </a:rPr>
              <a:t>Why do you you think William Luckenbach enlisted in the Army? What do you think his expectations for service in the army were?</a:t>
            </a:r>
          </a:p>
          <a:p>
            <a:pPr defTabSz="931774" eaLnBrk="1" hangingPunct="1">
              <a:defRPr/>
            </a:pPr>
            <a:endParaRPr lang="en-US" dirty="0">
              <a:latin typeface="+mn-lt"/>
            </a:endParaRPr>
          </a:p>
          <a:p>
            <a:pPr rtl="0">
              <a:spcBef>
                <a:spcPts val="0"/>
              </a:spcBef>
              <a:spcAft>
                <a:spcPts val="0"/>
              </a:spcAft>
            </a:pPr>
            <a:r>
              <a:rPr lang="en-US" dirty="0">
                <a:latin typeface="+mn-lt"/>
              </a:rPr>
              <a:t>Source: Faculty Collection A10, Folder: “Richmond E. Myers – Civil War Letters</a:t>
            </a:r>
            <a:r>
              <a:rPr lang="en-US" sz="1800" b="0" i="0" u="none" strike="noStrike" dirty="0">
                <a:solidFill>
                  <a:srgbClr val="000000"/>
                </a:solidFill>
                <a:effectLst/>
                <a:latin typeface="Arial" panose="020B0604020202020204" pitchFamily="34" charset="0"/>
              </a:rPr>
              <a:t>,” Moravian University Archives, Reeves Library, Bethlehem, PA.</a:t>
            </a:r>
            <a:endParaRPr lang="en-US" b="0" dirty="0">
              <a:effectLst/>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794835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men in military uniforms&#10;&#10;Description automatically generated">
            <a:extLst>
              <a:ext uri="{FF2B5EF4-FFF2-40B4-BE49-F238E27FC236}">
                <a16:creationId xmlns:a16="http://schemas.microsoft.com/office/drawing/2014/main" id="{2D46F254-B274-9544-F4AC-66038949811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32886" r="22669"/>
          <a:stretch/>
        </p:blipFill>
        <p:spPr>
          <a:xfrm>
            <a:off x="20" y="1"/>
            <a:ext cx="12191980" cy="6857999"/>
          </a:xfrm>
          <a:prstGeom prst="rect">
            <a:avLst/>
          </a:prstGeom>
        </p:spPr>
      </p:pic>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1524000" y="1407176"/>
            <a:ext cx="9144000" cy="2900518"/>
          </a:xfrm>
        </p:spPr>
        <p:txBody>
          <a:bodyPr vert="horz" lIns="91440" tIns="45720" rIns="91440" bIns="45720" rtlCol="0" anchor="b">
            <a:normAutofit/>
          </a:bodyPr>
          <a:lstStyle/>
          <a:p>
            <a:pPr algn="ctr"/>
            <a:r>
              <a:rPr lang="en-US" sz="6000" dirty="0">
                <a:solidFill>
                  <a:srgbClr val="FFFFFF"/>
                </a:solidFill>
              </a:rPr>
              <a:t>Civil War Calling:</a:t>
            </a:r>
            <a:br>
              <a:rPr lang="en-US" sz="6000" dirty="0">
                <a:solidFill>
                  <a:srgbClr val="FFFFFF"/>
                </a:solidFill>
              </a:rPr>
            </a:br>
            <a:r>
              <a:rPr lang="en-US" sz="4000" dirty="0">
                <a:solidFill>
                  <a:srgbClr val="FFFFFF"/>
                </a:solidFill>
              </a:rPr>
              <a:t>The Lehigh Valley Response</a:t>
            </a:r>
          </a:p>
        </p:txBody>
      </p:sp>
    </p:spTree>
    <p:extLst>
      <p:ext uri="{BB962C8B-B14F-4D97-AF65-F5344CB8AC3E}">
        <p14:creationId xmlns:p14="http://schemas.microsoft.com/office/powerpoint/2010/main" val="35407107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838200" y="448721"/>
            <a:ext cx="4707671" cy="1225650"/>
          </a:xfrm>
        </p:spPr>
        <p:txBody>
          <a:bodyPr anchor="b">
            <a:normAutofit/>
          </a:bodyPr>
          <a:lstStyle/>
          <a:p>
            <a:r>
              <a:rPr lang="en-US" sz="4000" dirty="0">
                <a:solidFill>
                  <a:schemeClr val="bg1"/>
                </a:solidFill>
              </a:rPr>
              <a:t>The Lehigh Valley Response</a:t>
            </a:r>
            <a:endParaRPr lang="en-US" sz="3800" dirty="0">
              <a:solidFill>
                <a:schemeClr val="bg1"/>
              </a:solidFill>
            </a:endParaRPr>
          </a:p>
        </p:txBody>
      </p:sp>
      <p:cxnSp>
        <p:nvCxnSpPr>
          <p:cNvPr id="26" name="Straight Connector 25">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897769" y="1909192"/>
            <a:ext cx="4768779" cy="3647710"/>
          </a:xfrm>
        </p:spPr>
        <p:txBody>
          <a:bodyPr>
            <a:normAutofit lnSpcReduction="10000"/>
          </a:bodyPr>
          <a:lstStyle/>
          <a:p>
            <a:pPr marL="0" indent="0">
              <a:lnSpc>
                <a:spcPct val="100000"/>
              </a:lnSpc>
              <a:buNone/>
            </a:pPr>
            <a:r>
              <a:rPr lang="en-US" sz="2200" dirty="0">
                <a:solidFill>
                  <a:schemeClr val="bg1"/>
                </a:solidFill>
              </a:rPr>
              <a:t>James McDonald Ross of Blue Springs, Cherokee Nation (1814-1864) </a:t>
            </a:r>
          </a:p>
          <a:p>
            <a:pPr>
              <a:lnSpc>
                <a:spcPct val="100000"/>
              </a:lnSpc>
            </a:pPr>
            <a:r>
              <a:rPr lang="en-US" sz="1200" b="0" dirty="0">
                <a:solidFill>
                  <a:schemeClr val="bg1"/>
                </a:solidFill>
              </a:rPr>
              <a:t>James was the eldest son of Chief John Ross of the Cherokee Nation who had very close ties with the Moravian Church and Bethlehem.</a:t>
            </a:r>
          </a:p>
          <a:p>
            <a:pPr>
              <a:lnSpc>
                <a:spcPct val="100000"/>
              </a:lnSpc>
            </a:pPr>
            <a:r>
              <a:rPr lang="en-US" sz="1200" b="0" dirty="0">
                <a:solidFill>
                  <a:schemeClr val="bg1"/>
                </a:solidFill>
              </a:rPr>
              <a:t>While James’ father, Chief Ross, was opposed to the war and urged members of his tribe to not get involved, James very strongly sympathized with the plight of African Americans in the south and so he joined one of the Union Army’s three “Indian Regiments” to fight against slavery in 1862.</a:t>
            </a:r>
          </a:p>
          <a:p>
            <a:pPr>
              <a:lnSpc>
                <a:spcPct val="100000"/>
              </a:lnSpc>
            </a:pPr>
            <a:r>
              <a:rPr lang="en-US" sz="1200" b="0" dirty="0">
                <a:solidFill>
                  <a:schemeClr val="bg1"/>
                </a:solidFill>
              </a:rPr>
              <a:t>In April of 1863, James was captured by the Confederacy while on his way to Fort Gibson. James died on November 9, 1864, in St. Louis while a prisoner of war. </a:t>
            </a:r>
          </a:p>
          <a:p>
            <a:pPr>
              <a:lnSpc>
                <a:spcPct val="100000"/>
              </a:lnSpc>
            </a:pPr>
            <a:r>
              <a:rPr lang="en-US" sz="1200" b="0" dirty="0">
                <a:solidFill>
                  <a:schemeClr val="bg1"/>
                </a:solidFill>
              </a:rPr>
              <a:t>Afterwards,  his father arranged for his body to be transported to Bethlehem where he was buried in Nisky Hill Cemetery.</a:t>
            </a:r>
          </a:p>
          <a:p>
            <a:pPr marL="0" indent="0">
              <a:buNone/>
            </a:pPr>
            <a:endParaRPr lang="en-US" sz="2000" dirty="0">
              <a:solidFill>
                <a:schemeClr val="bg1"/>
              </a:solidFill>
            </a:endParaRPr>
          </a:p>
        </p:txBody>
      </p:sp>
      <p:cxnSp>
        <p:nvCxnSpPr>
          <p:cNvPr id="28" name="Straight Connector 2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descr="A grave stone with engraved text&#10;&#10;Description automatically generated">
            <a:extLst>
              <a:ext uri="{FF2B5EF4-FFF2-40B4-BE49-F238E27FC236}">
                <a16:creationId xmlns:a16="http://schemas.microsoft.com/office/drawing/2014/main" id="{04082315-7BC6-B553-A25B-3BAB182DE623}"/>
              </a:ext>
            </a:extLst>
          </p:cNvPr>
          <p:cNvPicPr>
            <a:picLocks noChangeAspect="1"/>
          </p:cNvPicPr>
          <p:nvPr/>
        </p:nvPicPr>
        <p:blipFill rotWithShape="1">
          <a:blip r:embed="rId3">
            <a:extLst>
              <a:ext uri="{28A0092B-C50C-407E-A947-70E740481C1C}">
                <a14:useLocalDpi xmlns:a14="http://schemas.microsoft.com/office/drawing/2010/main" val="0"/>
              </a:ext>
            </a:extLst>
          </a:blip>
          <a:srcRect r="3" b="4089"/>
          <a:stretch/>
        </p:blipFill>
        <p:spPr>
          <a:xfrm>
            <a:off x="6525453" y="10"/>
            <a:ext cx="5666547" cy="6857990"/>
          </a:xfrm>
          <a:prstGeom prst="rect">
            <a:avLst/>
          </a:prstGeom>
        </p:spPr>
      </p:pic>
    </p:spTree>
    <p:extLst>
      <p:ext uri="{BB962C8B-B14F-4D97-AF65-F5344CB8AC3E}">
        <p14:creationId xmlns:p14="http://schemas.microsoft.com/office/powerpoint/2010/main" val="2972941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640080" y="325369"/>
            <a:ext cx="4368602" cy="1956841"/>
          </a:xfrm>
        </p:spPr>
        <p:txBody>
          <a:bodyPr anchor="b">
            <a:normAutofit/>
          </a:bodyPr>
          <a:lstStyle/>
          <a:p>
            <a:r>
              <a:rPr lang="en-US" sz="4200" dirty="0"/>
              <a:t>The Lehigh Valley Response</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640080" y="2872899"/>
            <a:ext cx="4243589" cy="3320668"/>
          </a:xfrm>
        </p:spPr>
        <p:txBody>
          <a:bodyPr>
            <a:normAutofit/>
          </a:bodyPr>
          <a:lstStyle/>
          <a:p>
            <a:pPr marL="0" indent="0">
              <a:lnSpc>
                <a:spcPct val="100000"/>
              </a:lnSpc>
              <a:buNone/>
            </a:pPr>
            <a:r>
              <a:rPr lang="en-US" sz="2200" dirty="0"/>
              <a:t>The </a:t>
            </a:r>
            <a:r>
              <a:rPr lang="en-US" sz="2200" dirty="0" err="1"/>
              <a:t>Fickardt</a:t>
            </a:r>
            <a:r>
              <a:rPr lang="en-US" sz="2200" dirty="0"/>
              <a:t> Brothers: </a:t>
            </a:r>
          </a:p>
          <a:p>
            <a:pPr marL="0" indent="0">
              <a:lnSpc>
                <a:spcPct val="100000"/>
              </a:lnSpc>
              <a:buNone/>
            </a:pPr>
            <a:r>
              <a:rPr lang="en-US" sz="2200" dirty="0"/>
              <a:t>Frederick Jr. and Augustus</a:t>
            </a:r>
          </a:p>
          <a:p>
            <a:pPr>
              <a:lnSpc>
                <a:spcPct val="100000"/>
              </a:lnSpc>
            </a:pPr>
            <a:r>
              <a:rPr lang="en-US" sz="1200" b="0" dirty="0"/>
              <a:t>When Confederate Army General, Robert E. Lee and his men invaded Pennsylvania in the Summer of 1863, Bethlehem Doctor, Fredrick </a:t>
            </a:r>
            <a:r>
              <a:rPr lang="en-US" sz="1200" b="0" dirty="0" err="1"/>
              <a:t>Fickardt</a:t>
            </a:r>
            <a:r>
              <a:rPr lang="en-US" sz="1200" b="0" dirty="0"/>
              <a:t> gave a passionate speech to a large crowd in front of the Eagle Hotel (now Hotel Bethlehem) encouraging young men to join the Union Army.</a:t>
            </a:r>
          </a:p>
          <a:p>
            <a:pPr>
              <a:lnSpc>
                <a:spcPct val="100000"/>
              </a:lnSpc>
            </a:pPr>
            <a:r>
              <a:rPr lang="en-US" sz="1200" b="0" dirty="0"/>
              <a:t>Forty men from Bethlehem would enlist that day, including Dr. </a:t>
            </a:r>
            <a:r>
              <a:rPr lang="en-US" sz="1200" b="0" dirty="0" err="1"/>
              <a:t>Fickardt’s</a:t>
            </a:r>
            <a:r>
              <a:rPr lang="en-US" sz="1200" b="0" dirty="0"/>
              <a:t> two sons, Frederick Jr. (age 20) and Augustus </a:t>
            </a:r>
            <a:r>
              <a:rPr lang="en-US" sz="1200" b="0" dirty="0" err="1"/>
              <a:t>Fickardt</a:t>
            </a:r>
            <a:r>
              <a:rPr lang="en-US" sz="1200" b="0" dirty="0"/>
              <a:t> (age 18).</a:t>
            </a:r>
          </a:p>
          <a:p>
            <a:pPr>
              <a:lnSpc>
                <a:spcPct val="100000"/>
              </a:lnSpc>
            </a:pPr>
            <a:r>
              <a:rPr lang="en-US" sz="1200" b="0" dirty="0"/>
              <a:t>Both sons died shortly after, only five days apart from each other, and both from Typhoid.</a:t>
            </a:r>
          </a:p>
        </p:txBody>
      </p:sp>
      <p:pic>
        <p:nvPicPr>
          <p:cNvPr id="5" name="Picture 4" descr="A couple of men in military uniforms&#10;&#10;Description automatically generated">
            <a:extLst>
              <a:ext uri="{FF2B5EF4-FFF2-40B4-BE49-F238E27FC236}">
                <a16:creationId xmlns:a16="http://schemas.microsoft.com/office/drawing/2014/main" id="{7DED1E9A-72F9-E878-C8E3-41EF92F4BBA7}"/>
              </a:ext>
            </a:extLst>
          </p:cNvPr>
          <p:cNvPicPr>
            <a:picLocks noChangeAspect="1"/>
          </p:cNvPicPr>
          <p:nvPr/>
        </p:nvPicPr>
        <p:blipFill rotWithShape="1">
          <a:blip r:embed="rId3">
            <a:extLst>
              <a:ext uri="{28A0092B-C50C-407E-A947-70E740481C1C}">
                <a14:useLocalDpi xmlns:a14="http://schemas.microsoft.com/office/drawing/2010/main" val="0"/>
              </a:ext>
            </a:extLst>
          </a:blip>
          <a:srcRect r="-1" b="2024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76946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640080" y="329184"/>
            <a:ext cx="6894576" cy="1783080"/>
          </a:xfrm>
        </p:spPr>
        <p:txBody>
          <a:bodyPr anchor="b">
            <a:normAutofit/>
          </a:bodyPr>
          <a:lstStyle/>
          <a:p>
            <a:r>
              <a:rPr lang="en-US" sz="5400" dirty="0"/>
              <a:t>The Lehigh Valley Response</a:t>
            </a:r>
          </a:p>
        </p:txBody>
      </p:sp>
      <p:sp>
        <p:nvSpPr>
          <p:cNvPr id="4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640080" y="2706624"/>
            <a:ext cx="6894576" cy="3483864"/>
          </a:xfrm>
        </p:spPr>
        <p:txBody>
          <a:bodyPr>
            <a:normAutofit/>
          </a:bodyPr>
          <a:lstStyle/>
          <a:p>
            <a:pPr marL="76200" indent="0">
              <a:buClr>
                <a:schemeClr val="accent2"/>
              </a:buClr>
              <a:buNone/>
            </a:pPr>
            <a:r>
              <a:rPr lang="en-US" sz="2200" dirty="0">
                <a:latin typeface="+mj-lt"/>
              </a:rPr>
              <a:t>Johanna Maria “Polly” Heckewelder </a:t>
            </a:r>
          </a:p>
          <a:p>
            <a:pPr marL="533400" indent="-457200">
              <a:buClr>
                <a:schemeClr val="accent2"/>
              </a:buClr>
            </a:pPr>
            <a:r>
              <a:rPr lang="en-US" sz="1900" b="0" dirty="0">
                <a:latin typeface="Athelas" panose="02000503000000020003" pitchFamily="2" charset="77"/>
              </a:rPr>
              <a:t>In 1861, Poly Heckewelder founded the Soldiers’ Relief Society in Bethlehem, which sewed clothing and other items for the Union Soldiers fighting in the Civil War. </a:t>
            </a:r>
          </a:p>
          <a:p>
            <a:pPr marL="533400" indent="-457200">
              <a:buClr>
                <a:schemeClr val="accent2"/>
              </a:buClr>
            </a:pPr>
            <a:r>
              <a:rPr lang="en-US" sz="1900" b="0" dirty="0">
                <a:latin typeface="Athelas" panose="02000503000000020003" pitchFamily="2" charset="77"/>
              </a:rPr>
              <a:t>When the society began sewing  cloth dolls for charity in 1872, the society decided to honor the group’s founder by naming the dolls “Polly”.</a:t>
            </a:r>
          </a:p>
          <a:p>
            <a:pPr marL="533400" indent="-457200">
              <a:buClr>
                <a:schemeClr val="accent2"/>
              </a:buClr>
            </a:pPr>
            <a:r>
              <a:rPr lang="en-US" sz="1900" b="0" dirty="0">
                <a:latin typeface="Athelas" panose="02000503000000020003" pitchFamily="2" charset="77"/>
              </a:rPr>
              <a:t>Today the “Polly Heckewelder Doll” is the oldest continuously produced doll in the world, with new dolls being hand made to this day by members of the Bethlehem Sewing Society.</a:t>
            </a:r>
          </a:p>
        </p:txBody>
      </p:sp>
      <p:pic>
        <p:nvPicPr>
          <p:cNvPr id="2" name="Picture 1" descr="A picture containing text, old, person, older&#10;&#10;Description automatically generated">
            <a:extLst>
              <a:ext uri="{FF2B5EF4-FFF2-40B4-BE49-F238E27FC236}">
                <a16:creationId xmlns:a16="http://schemas.microsoft.com/office/drawing/2014/main" id="{7DBFDBEF-0C1F-B3B1-7E34-7B755DE04730}"/>
              </a:ext>
            </a:extLst>
          </p:cNvPr>
          <p:cNvPicPr>
            <a:picLocks noChangeAspect="1"/>
          </p:cNvPicPr>
          <p:nvPr/>
        </p:nvPicPr>
        <p:blipFill rotWithShape="1">
          <a:blip r:embed="rId3"/>
          <a:srcRect t="1111" r="-2" b="1358"/>
          <a:stretch/>
        </p:blipFill>
        <p:spPr>
          <a:xfrm>
            <a:off x="7955577" y="810513"/>
            <a:ext cx="3812453" cy="5236973"/>
          </a:xfrm>
          <a:prstGeom prst="rect">
            <a:avLst/>
          </a:prstGeom>
        </p:spPr>
      </p:pic>
      <p:pic>
        <p:nvPicPr>
          <p:cNvPr id="6" name="Picture 5" descr="A doll in a dress&#10;&#10;Description automatically generated">
            <a:extLst>
              <a:ext uri="{FF2B5EF4-FFF2-40B4-BE49-F238E27FC236}">
                <a16:creationId xmlns:a16="http://schemas.microsoft.com/office/drawing/2014/main" id="{70199871-DE9B-9D7C-2F2F-C8E22CE7CC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7692" y="3974062"/>
            <a:ext cx="1280338" cy="2073423"/>
          </a:xfrm>
          <a:prstGeom prst="rect">
            <a:avLst/>
          </a:prstGeom>
        </p:spPr>
      </p:pic>
    </p:spTree>
    <p:extLst>
      <p:ext uri="{BB962C8B-B14F-4D97-AF65-F5344CB8AC3E}">
        <p14:creationId xmlns:p14="http://schemas.microsoft.com/office/powerpoint/2010/main" val="242315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640080" y="325369"/>
            <a:ext cx="4368602" cy="1956841"/>
          </a:xfrm>
        </p:spPr>
        <p:txBody>
          <a:bodyPr anchor="b">
            <a:normAutofit fontScale="90000"/>
          </a:bodyPr>
          <a:lstStyle/>
          <a:p>
            <a:r>
              <a:rPr lang="en-US" sz="5400" dirty="0"/>
              <a:t>The Lehigh Valley Response</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314794" y="2872898"/>
            <a:ext cx="4693888" cy="3838797"/>
          </a:xfrm>
        </p:spPr>
        <p:txBody>
          <a:bodyPr>
            <a:normAutofit lnSpcReduction="10000"/>
          </a:bodyPr>
          <a:lstStyle/>
          <a:p>
            <a:pPr marL="0" indent="0">
              <a:buNone/>
            </a:pPr>
            <a:r>
              <a:rPr lang="en-US" sz="2200" dirty="0"/>
              <a:t>John Fredrick Frueauff</a:t>
            </a:r>
          </a:p>
          <a:p>
            <a:pPr marL="0" indent="0">
              <a:buNone/>
            </a:pPr>
            <a:r>
              <a:rPr lang="en-US" sz="2200" dirty="0"/>
              <a:t>of Bethlehem, PA (1838-1886)</a:t>
            </a:r>
          </a:p>
          <a:p>
            <a:r>
              <a:rPr lang="en-US" sz="1200" b="0" dirty="0">
                <a:solidFill>
                  <a:schemeClr val="accent6">
                    <a:lumMod val="10000"/>
                    <a:alpha val="80000"/>
                  </a:schemeClr>
                </a:solidFill>
              </a:rPr>
              <a:t>Before the start of the war, John Frederick Frueauff (or “Freddy” as he was known to friends and family), had just finished college and had begun a promising career as a lawyer in Easton, PA. </a:t>
            </a:r>
          </a:p>
          <a:p>
            <a:r>
              <a:rPr lang="en-US" sz="1200" b="0" dirty="0">
                <a:solidFill>
                  <a:schemeClr val="accent6">
                    <a:lumMod val="10000"/>
                    <a:alpha val="80000"/>
                  </a:schemeClr>
                </a:solidFill>
              </a:rPr>
              <a:t>Following the attack on Fort Sumpter on April 12, 1861, President Abraham Lincoln issued a call for seventy-five thousand volunteer soldiers to serve for thirty days. Freddy was one of the first 500 men to enlist from Pennsylvania (also known as “The First Defenders”) and he began his march to Washington D.C. within four days. </a:t>
            </a:r>
          </a:p>
          <a:p>
            <a:r>
              <a:rPr lang="en-US" sz="1200" b="0" dirty="0">
                <a:solidFill>
                  <a:schemeClr val="accent6">
                    <a:lumMod val="10000"/>
                    <a:alpha val="80000"/>
                  </a:schemeClr>
                </a:solidFill>
              </a:rPr>
              <a:t>He first enlisted in Company A of the 1st Regiment of Pennsylvania Volunteers as a 1st lieutenant and served for three month of duty. After this, he enlisted again. This time in the 153rd Pennsylvania Volunteers as a Major.</a:t>
            </a:r>
          </a:p>
          <a:p>
            <a:r>
              <a:rPr lang="en-US" sz="1200" b="0" dirty="0">
                <a:solidFill>
                  <a:schemeClr val="accent6">
                    <a:lumMod val="10000"/>
                    <a:alpha val="80000"/>
                  </a:schemeClr>
                </a:solidFill>
              </a:rPr>
              <a:t>Freddy would see combat at several notable battles including the Battle of Chancellorsville where he was wounded in his leg, and the Battle of Gettysburg, which would be his last battle.</a:t>
            </a:r>
            <a:endParaRPr lang="en-US" sz="1200" b="0" dirty="0"/>
          </a:p>
        </p:txBody>
      </p:sp>
      <p:pic>
        <p:nvPicPr>
          <p:cNvPr id="7" name="Content Placeholder 6" descr="A person in military uniform&#10;&#10;Description automatically generated with low confidence">
            <a:extLst>
              <a:ext uri="{FF2B5EF4-FFF2-40B4-BE49-F238E27FC236}">
                <a16:creationId xmlns:a16="http://schemas.microsoft.com/office/drawing/2014/main" id="{9D7B5263-FFB4-C2E6-E016-1F1963F435E0}"/>
              </a:ext>
            </a:extLst>
          </p:cNvPr>
          <p:cNvPicPr>
            <a:picLocks noChangeAspect="1"/>
          </p:cNvPicPr>
          <p:nvPr/>
        </p:nvPicPr>
        <p:blipFill rotWithShape="1">
          <a:blip r:embed="rId3">
            <a:extLst>
              <a:ext uri="{28A0092B-C50C-407E-A947-70E740481C1C}">
                <a14:useLocalDpi xmlns:a14="http://schemas.microsoft.com/office/drawing/2010/main" val="0"/>
              </a:ext>
            </a:extLst>
          </a:blip>
          <a:srcRect r="-1" b="1446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12074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838200" y="448721"/>
            <a:ext cx="4707671" cy="1225650"/>
          </a:xfrm>
        </p:spPr>
        <p:txBody>
          <a:bodyPr anchor="b">
            <a:normAutofit/>
          </a:bodyPr>
          <a:lstStyle/>
          <a:p>
            <a:r>
              <a:rPr lang="en-US" sz="4000" dirty="0">
                <a:solidFill>
                  <a:schemeClr val="bg1"/>
                </a:solidFill>
              </a:rPr>
              <a:t>The Lehigh Valley Response</a:t>
            </a:r>
            <a:endParaRPr lang="en-US" sz="3800" dirty="0">
              <a:solidFill>
                <a:schemeClr val="bg1"/>
              </a:solidFill>
            </a:endParaRPr>
          </a:p>
        </p:txBody>
      </p:sp>
      <p:cxnSp>
        <p:nvCxnSpPr>
          <p:cNvPr id="26" name="Straight Connector 25">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897769" y="1909192"/>
            <a:ext cx="4586513" cy="3647710"/>
          </a:xfrm>
        </p:spPr>
        <p:txBody>
          <a:bodyPr>
            <a:normAutofit lnSpcReduction="10000"/>
          </a:bodyPr>
          <a:lstStyle/>
          <a:p>
            <a:pPr marL="0" indent="0">
              <a:buNone/>
            </a:pPr>
            <a:r>
              <a:rPr lang="en-US" sz="2200" dirty="0">
                <a:solidFill>
                  <a:schemeClr val="bg1"/>
                </a:solidFill>
              </a:rPr>
              <a:t>William Harrison H. Haus of Bethlehem, PA (1841-1861)</a:t>
            </a:r>
          </a:p>
          <a:p>
            <a:r>
              <a:rPr lang="en-US" sz="1400" b="0" dirty="0">
                <a:solidFill>
                  <a:schemeClr val="bg1"/>
                </a:solidFill>
              </a:rPr>
              <a:t>William Harrison Haus was also among the first men to volunteer for service with Company A of the 1st Regiment of Pennsylvania Volunteers at the start of the war in April of 1861. </a:t>
            </a:r>
          </a:p>
          <a:p>
            <a:r>
              <a:rPr lang="en-US" sz="1400" b="0" dirty="0">
                <a:solidFill>
                  <a:schemeClr val="bg1"/>
                </a:solidFill>
              </a:rPr>
              <a:t>He was also Bethlehem’s first casualty. William died not from battle, but rather from a fever.  His body was returned to Bethlehem on July 25, 1861.</a:t>
            </a:r>
          </a:p>
          <a:p>
            <a:r>
              <a:rPr lang="en-US" sz="1400" b="0" dirty="0">
                <a:solidFill>
                  <a:schemeClr val="bg1"/>
                </a:solidFill>
              </a:rPr>
              <a:t>Several thousand people are reported to have attended his funeral.</a:t>
            </a:r>
          </a:p>
          <a:p>
            <a:r>
              <a:rPr lang="en-US" sz="1400" b="0" dirty="0">
                <a:solidFill>
                  <a:schemeClr val="bg1"/>
                </a:solidFill>
              </a:rPr>
              <a:t>Death from disease and illness, such as the case with William, was sadly not a rare occurrence during the Civil War, and it was in fact the cause of one half of all deaths.</a:t>
            </a:r>
          </a:p>
          <a:p>
            <a:endParaRPr lang="en-US" sz="1400" dirty="0">
              <a:solidFill>
                <a:schemeClr val="bg1"/>
              </a:solidFill>
            </a:endParaRPr>
          </a:p>
        </p:txBody>
      </p:sp>
      <p:cxnSp>
        <p:nvCxnSpPr>
          <p:cNvPr id="28" name="Straight Connector 2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person touching a person's hand&#10;&#10;Description automatically generated">
            <a:extLst>
              <a:ext uri="{FF2B5EF4-FFF2-40B4-BE49-F238E27FC236}">
                <a16:creationId xmlns:a16="http://schemas.microsoft.com/office/drawing/2014/main" id="{ABB46DF0-1CE2-59CE-9742-D16E20A673B7}"/>
              </a:ext>
            </a:extLst>
          </p:cNvPr>
          <p:cNvPicPr>
            <a:picLocks noChangeAspect="1"/>
          </p:cNvPicPr>
          <p:nvPr/>
        </p:nvPicPr>
        <p:blipFill rotWithShape="1">
          <a:blip r:embed="rId3">
            <a:extLst>
              <a:ext uri="{28A0092B-C50C-407E-A947-70E740481C1C}">
                <a14:useLocalDpi xmlns:a14="http://schemas.microsoft.com/office/drawing/2010/main" val="0"/>
              </a:ext>
            </a:extLst>
          </a:blip>
          <a:srcRect l="16858" r="10225" b="1"/>
          <a:stretch/>
        </p:blipFill>
        <p:spPr>
          <a:xfrm>
            <a:off x="6525453" y="10"/>
            <a:ext cx="5666547" cy="6857990"/>
          </a:xfrm>
          <a:prstGeom prst="rect">
            <a:avLst/>
          </a:prstGeom>
        </p:spPr>
      </p:pic>
    </p:spTree>
    <p:extLst>
      <p:ext uri="{BB962C8B-B14F-4D97-AF65-F5344CB8AC3E}">
        <p14:creationId xmlns:p14="http://schemas.microsoft.com/office/powerpoint/2010/main" val="3791193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5297762" y="329184"/>
            <a:ext cx="6251110" cy="1783080"/>
          </a:xfrm>
        </p:spPr>
        <p:txBody>
          <a:bodyPr anchor="b">
            <a:normAutofit/>
          </a:bodyPr>
          <a:lstStyle/>
          <a:p>
            <a:r>
              <a:rPr lang="en-US" sz="5400"/>
              <a:t>The Lehigh Valley Response</a:t>
            </a:r>
          </a:p>
        </p:txBody>
      </p:sp>
      <p:pic>
        <p:nvPicPr>
          <p:cNvPr id="7" name="Content Placeholder 6">
            <a:extLst>
              <a:ext uri="{FF2B5EF4-FFF2-40B4-BE49-F238E27FC236}">
                <a16:creationId xmlns:a16="http://schemas.microsoft.com/office/drawing/2014/main" id="{9D7B5263-FFB4-C2E6-E016-1F1963F435E0}"/>
              </a:ext>
            </a:extLst>
          </p:cNvPr>
          <p:cNvPicPr>
            <a:picLocks noChangeAspect="1"/>
          </p:cNvPicPr>
          <p:nvPr/>
        </p:nvPicPr>
        <p:blipFill rotWithShape="1">
          <a:blip r:embed="rId3">
            <a:extLst>
              <a:ext uri="{28A0092B-C50C-407E-A947-70E740481C1C}">
                <a14:useLocalDpi xmlns:a14="http://schemas.microsoft.com/office/drawing/2010/main" val="0"/>
              </a:ext>
            </a:extLst>
          </a:blip>
          <a:srcRect l="3853" r="335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5297762" y="2706624"/>
            <a:ext cx="6251110" cy="3483864"/>
          </a:xfrm>
        </p:spPr>
        <p:txBody>
          <a:bodyPr>
            <a:normAutofit/>
          </a:bodyPr>
          <a:lstStyle/>
          <a:p>
            <a:pPr marL="0" indent="0">
              <a:buNone/>
            </a:pPr>
            <a:r>
              <a:rPr lang="en-US" sz="1200"/>
              <a:t>Captain Jonathan K. Taylor of  Bethlehem, PA (1842 - 1863)</a:t>
            </a:r>
          </a:p>
          <a:p>
            <a:r>
              <a:rPr lang="en-US" sz="1200" b="0" i="0">
                <a:effectLst/>
              </a:rPr>
              <a:t>Along with Fredrick Frueauff and William Haus, Jonathan was also among the first young men to enlisted with Co. A of the 1st PA Volunteers in April of 1861. </a:t>
            </a:r>
          </a:p>
          <a:p>
            <a:r>
              <a:rPr lang="en-US" sz="1200" b="0" i="0">
                <a:effectLst/>
              </a:rPr>
              <a:t>He was only 18 years old and a student at the time. </a:t>
            </a:r>
            <a:r>
              <a:rPr lang="en-US" sz="1200" b="0"/>
              <a:t>He</a:t>
            </a:r>
            <a:r>
              <a:rPr lang="en-US" sz="1200" b="0" i="0">
                <a:effectLst/>
              </a:rPr>
              <a:t> enlisted for 3 months as a private, and like many others, likely thought the war would be over quickly.</a:t>
            </a:r>
          </a:p>
          <a:p>
            <a:r>
              <a:rPr lang="en-US" sz="1200" b="0"/>
              <a:t>Jonathan, soon after, saw fighting at the Battle of Bull Run in July of 1861.</a:t>
            </a:r>
          </a:p>
          <a:p>
            <a:r>
              <a:rPr lang="en-US" sz="1200" b="0" i="0">
                <a:effectLst/>
              </a:rPr>
              <a:t>Later, he re-enlisted with Company C of the 129</a:t>
            </a:r>
            <a:r>
              <a:rPr lang="en-US" sz="1200" b="0" i="0" baseline="30000">
                <a:effectLst/>
              </a:rPr>
              <a:t>th</a:t>
            </a:r>
            <a:r>
              <a:rPr lang="en-US" sz="1200" b="0" i="0">
                <a:effectLst/>
              </a:rPr>
              <a:t> Regiment on Aug. 8, 1962, but this time as a Captain.</a:t>
            </a:r>
          </a:p>
          <a:p>
            <a:r>
              <a:rPr lang="en-US" sz="1200" b="0"/>
              <a:t>During the Battle for Fredericksburg, VA – one of the bloodiest battles of the war -  he was shot through the shoulder and the lung on December 12, 1862.</a:t>
            </a:r>
          </a:p>
          <a:p>
            <a:r>
              <a:rPr lang="en-US" sz="1200" b="0"/>
              <a:t>After a long battle with with his wounds, Jonathan died 105 days later at the young age of 20. </a:t>
            </a:r>
          </a:p>
          <a:p>
            <a:r>
              <a:rPr lang="en-US" sz="1200" b="0"/>
              <a:t>Jonathan Taylor was the only officer from Bethlehem to die from wounds suffered in battle and in 1887, a monument was installed in the Bethlehem Rose Garden to honor him and all of Bethlehem’s Civil War Veterans.</a:t>
            </a:r>
            <a:endParaRPr lang="en-US" sz="1200"/>
          </a:p>
        </p:txBody>
      </p:sp>
    </p:spTree>
    <p:extLst>
      <p:ext uri="{BB962C8B-B14F-4D97-AF65-F5344CB8AC3E}">
        <p14:creationId xmlns:p14="http://schemas.microsoft.com/office/powerpoint/2010/main" val="24726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630936" y="640080"/>
            <a:ext cx="4818888" cy="1481328"/>
          </a:xfrm>
        </p:spPr>
        <p:txBody>
          <a:bodyPr anchor="b">
            <a:normAutofit/>
          </a:bodyPr>
          <a:lstStyle/>
          <a:p>
            <a:r>
              <a:rPr lang="en-US" sz="5000"/>
              <a:t>The Lehigh Valley Response</a:t>
            </a:r>
          </a:p>
        </p:txBody>
      </p:sp>
      <p:sp>
        <p:nvSpPr>
          <p:cNvPr id="4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630936" y="2660904"/>
            <a:ext cx="6925564" cy="3816096"/>
          </a:xfrm>
        </p:spPr>
        <p:txBody>
          <a:bodyPr anchor="t">
            <a:normAutofit fontScale="62500" lnSpcReduction="20000"/>
          </a:bodyPr>
          <a:lstStyle/>
          <a:p>
            <a:pPr marL="0" indent="0">
              <a:buNone/>
            </a:pPr>
            <a:r>
              <a:rPr lang="en-US" sz="3100" b="1" dirty="0">
                <a:latin typeface="+mj-lt"/>
              </a:rPr>
              <a:t>Elizabeth </a:t>
            </a:r>
            <a:r>
              <a:rPr lang="en-US" sz="3100" b="1" dirty="0" err="1">
                <a:latin typeface="+mj-lt"/>
              </a:rPr>
              <a:t>Embich</a:t>
            </a:r>
            <a:r>
              <a:rPr lang="en-US" sz="3100" b="1" dirty="0">
                <a:latin typeface="+mj-lt"/>
              </a:rPr>
              <a:t> </a:t>
            </a:r>
            <a:r>
              <a:rPr lang="en-US" sz="3100" b="1" dirty="0" err="1">
                <a:latin typeface="+mj-lt"/>
              </a:rPr>
              <a:t>Shindel</a:t>
            </a:r>
            <a:r>
              <a:rPr lang="en-US" sz="3100" b="1" dirty="0">
                <a:latin typeface="+mj-lt"/>
              </a:rPr>
              <a:t> </a:t>
            </a:r>
            <a:r>
              <a:rPr lang="en-US" sz="3100" b="1" dirty="0" err="1">
                <a:latin typeface="+mj-lt"/>
              </a:rPr>
              <a:t>Hutter</a:t>
            </a:r>
            <a:r>
              <a:rPr lang="en-US" sz="3100" b="1" dirty="0">
                <a:latin typeface="+mj-lt"/>
              </a:rPr>
              <a:t> (1821-1895) </a:t>
            </a:r>
          </a:p>
          <a:p>
            <a:pPr>
              <a:lnSpc>
                <a:spcPct val="120000"/>
              </a:lnSpc>
            </a:pPr>
            <a:r>
              <a:rPr lang="en-US" sz="1700" b="0" dirty="0"/>
              <a:t>Elizabeth was born in Lebanon, PA, and attended the Moravian Seminary for Young Ladies in Bethlehem during the 1830s.</a:t>
            </a:r>
          </a:p>
          <a:p>
            <a:pPr>
              <a:lnSpc>
                <a:spcPct val="120000"/>
              </a:lnSpc>
            </a:pPr>
            <a:r>
              <a:rPr lang="en-US" sz="1700" b="0" dirty="0"/>
              <a:t>After the tragic deaths of her two young sons due to Scarlet Fever, Elizabeth and her husband Edwin </a:t>
            </a:r>
            <a:r>
              <a:rPr lang="en-US" sz="1700" b="0" dirty="0" err="1"/>
              <a:t>Hutter</a:t>
            </a:r>
            <a:r>
              <a:rPr lang="en-US" sz="1700" b="0" dirty="0"/>
              <a:t> dedicated their lives to benevolent work. In 1853 Elizabeth helped found the Northern Home for Friendless Children, a residential facility in Philadelphia for destitute children, which still exists today as the “Northern Children’s Services” and serves over 3,000 children and their families each year. She also worked as a fundraiser for The Great Sanitary Fair in Philadelphia in 1861 and is credited with raising $250k. </a:t>
            </a:r>
          </a:p>
          <a:p>
            <a:pPr>
              <a:lnSpc>
                <a:spcPct val="120000"/>
              </a:lnSpc>
            </a:pPr>
            <a:r>
              <a:rPr lang="en-US" sz="1700" b="0" dirty="0"/>
              <a:t>During the Civil War, Mrs. </a:t>
            </a:r>
            <a:r>
              <a:rPr lang="en-US" sz="1700" b="0" dirty="0" err="1"/>
              <a:t>Hutter</a:t>
            </a:r>
            <a:r>
              <a:rPr lang="en-US" sz="1700" b="0" dirty="0"/>
              <a:t> served as a volunteer nurse at local hospitals, and on July 4, 1863, she was granted a Presidential pass by Abraham Lincoln to travel to Gettysburg and be the first person to cross the battle lines after the fight. She attended to both wounded Union and Confederate soldiers. </a:t>
            </a:r>
          </a:p>
          <a:p>
            <a:pPr>
              <a:lnSpc>
                <a:spcPct val="120000"/>
              </a:lnSpc>
            </a:pPr>
            <a:r>
              <a:rPr lang="en-US" sz="1700" b="0" dirty="0"/>
              <a:t>Her firsthand knowledge of the suffering caused by war led her to spearhead a fundraising campaign to build the Philadelphia Soldiers’ and Sailors’ Orphans Institute in 1865, which provided shelter and education to war orphans. She also met with President Lincoln to discuss the establishment of such institutions in every state.</a:t>
            </a:r>
          </a:p>
          <a:p>
            <a:pPr>
              <a:lnSpc>
                <a:spcPct val="120000"/>
              </a:lnSpc>
            </a:pPr>
            <a:r>
              <a:rPr lang="en-US" sz="1700" b="0" dirty="0"/>
              <a:t>In 1866, Elizabeth was appointed “Lady Inspector of the Department of Soldiers’ Orphans,” making her the first woman in the history of the commonwealth of PA to be granted a Governor’s Commission.   </a:t>
            </a:r>
          </a:p>
        </p:txBody>
      </p:sp>
      <p:pic>
        <p:nvPicPr>
          <p:cNvPr id="2" name="Picture 1">
            <a:extLst>
              <a:ext uri="{FF2B5EF4-FFF2-40B4-BE49-F238E27FC236}">
                <a16:creationId xmlns:a16="http://schemas.microsoft.com/office/drawing/2014/main" id="{6D458E35-5AA7-46FF-C78D-C019B9DA2F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81210" y="1157267"/>
            <a:ext cx="3779854" cy="4525177"/>
          </a:xfrm>
          <a:prstGeom prst="rect">
            <a:avLst/>
          </a:prstGeom>
        </p:spPr>
      </p:pic>
    </p:spTree>
    <p:extLst>
      <p:ext uri="{BB962C8B-B14F-4D97-AF65-F5344CB8AC3E}">
        <p14:creationId xmlns:p14="http://schemas.microsoft.com/office/powerpoint/2010/main" val="3635134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4654296" y="329184"/>
            <a:ext cx="6894576" cy="1783080"/>
          </a:xfrm>
        </p:spPr>
        <p:txBody>
          <a:bodyPr anchor="b">
            <a:normAutofit/>
          </a:bodyPr>
          <a:lstStyle/>
          <a:p>
            <a:r>
              <a:rPr lang="en-US" sz="5400"/>
              <a:t>The Lehigh Valley Response</a:t>
            </a:r>
          </a:p>
        </p:txBody>
      </p:sp>
      <p:pic>
        <p:nvPicPr>
          <p:cNvPr id="4" name="Picture 3" descr="A picture containing clothing, human face, retro style, person&#10;&#10;Description automatically generated">
            <a:extLst>
              <a:ext uri="{FF2B5EF4-FFF2-40B4-BE49-F238E27FC236}">
                <a16:creationId xmlns:a16="http://schemas.microsoft.com/office/drawing/2014/main" id="{77B5F15B-7892-40C6-D432-BC74EC12281A}"/>
              </a:ext>
            </a:extLst>
          </p:cNvPr>
          <p:cNvPicPr>
            <a:picLocks noChangeAspect="1"/>
          </p:cNvPicPr>
          <p:nvPr/>
        </p:nvPicPr>
        <p:blipFill rotWithShape="1">
          <a:blip r:embed="rId3">
            <a:extLst>
              <a:ext uri="{28A0092B-C50C-407E-A947-70E740481C1C}">
                <a14:useLocalDpi xmlns:a14="http://schemas.microsoft.com/office/drawing/2010/main" val="0"/>
              </a:ext>
            </a:extLst>
          </a:blip>
          <a:srcRect t="1447" r="-2" b="25823"/>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47"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4654296" y="2706623"/>
            <a:ext cx="6894576" cy="4008969"/>
          </a:xfrm>
        </p:spPr>
        <p:txBody>
          <a:bodyPr>
            <a:normAutofit/>
          </a:bodyPr>
          <a:lstStyle/>
          <a:p>
            <a:pPr marL="0" indent="0" algn="ctr">
              <a:buNone/>
            </a:pPr>
            <a:r>
              <a:rPr lang="en-US" sz="2200" dirty="0"/>
              <a:t>Captain Owen Rice of  Nazareth, PA</a:t>
            </a:r>
          </a:p>
          <a:p>
            <a:pPr marL="0" indent="0" algn="ctr">
              <a:buNone/>
            </a:pPr>
            <a:r>
              <a:rPr lang="en-US" sz="2200" dirty="0"/>
              <a:t>(1836 - 1892)</a:t>
            </a:r>
          </a:p>
          <a:p>
            <a:pPr>
              <a:lnSpc>
                <a:spcPct val="100000"/>
              </a:lnSpc>
            </a:pPr>
            <a:r>
              <a:rPr lang="en-US" sz="1200" b="0" dirty="0"/>
              <a:t>Owen Rice was e</a:t>
            </a:r>
            <a:r>
              <a:rPr lang="en-US" sz="1200" b="0" i="0" dirty="0">
                <a:effectLst/>
              </a:rPr>
              <a:t>ducated at Nazareth Hall and Moravian Theological Seminary before becoming a Teacher at Nazareth Hall, which became a military academy for youths during the war in 1863. </a:t>
            </a:r>
          </a:p>
          <a:p>
            <a:pPr>
              <a:lnSpc>
                <a:spcPct val="100000"/>
              </a:lnSpc>
            </a:pPr>
            <a:r>
              <a:rPr lang="en-US" sz="1200" b="0" i="0" dirty="0">
                <a:effectLst/>
              </a:rPr>
              <a:t>Owen enlisted on October 8, 1862, as a Captain when he was 26 years old.</a:t>
            </a:r>
          </a:p>
          <a:p>
            <a:pPr>
              <a:lnSpc>
                <a:spcPct val="100000"/>
              </a:lnSpc>
            </a:pPr>
            <a:r>
              <a:rPr lang="en-US" sz="1200" b="0" dirty="0"/>
              <a:t>He s</a:t>
            </a:r>
            <a:r>
              <a:rPr lang="en-US" sz="1200" b="0" i="0" dirty="0">
                <a:effectLst/>
              </a:rPr>
              <a:t>erved as Captain of Company A, 153</a:t>
            </a:r>
            <a:r>
              <a:rPr lang="en-US" sz="1200" b="0" i="0" baseline="30000" dirty="0">
                <a:effectLst/>
              </a:rPr>
              <a:t>rd</a:t>
            </a:r>
            <a:r>
              <a:rPr lang="en-US" sz="1200" b="0" i="0" dirty="0">
                <a:effectLst/>
              </a:rPr>
              <a:t> Regiment, PA Volunteer Infantry (1861-1863).</a:t>
            </a:r>
          </a:p>
          <a:p>
            <a:pPr>
              <a:lnSpc>
                <a:spcPct val="100000"/>
              </a:lnSpc>
            </a:pPr>
            <a:r>
              <a:rPr lang="en-US" sz="1200" b="0" dirty="0"/>
              <a:t>His Company fought at the Battle of Fredericksburg in December of 1862 and the Battle of Chancellorsville in May of 1863, where he suffered a bullet wound in his arm, but avoided amputation. This wound would prevent him from joining his men at the Battle of Gettysburg,  and he was mustered out on July  24, 1863 after 10 months of service, which including combat in two of the war’s fiercest campaigns.</a:t>
            </a:r>
            <a:endParaRPr lang="en-US" sz="1200" b="0" i="0" dirty="0">
              <a:effectLst/>
            </a:endParaRPr>
          </a:p>
          <a:p>
            <a:pPr>
              <a:lnSpc>
                <a:spcPct val="100000"/>
              </a:lnSpc>
            </a:pPr>
            <a:r>
              <a:rPr lang="en-US" sz="1200" b="0" i="0" dirty="0">
                <a:effectLst/>
              </a:rPr>
              <a:t> Later Owen served in the U.S. House of Representatives from 1864-1865.</a:t>
            </a:r>
            <a:endParaRPr lang="en-US" sz="1200" dirty="0"/>
          </a:p>
        </p:txBody>
      </p:sp>
    </p:spTree>
    <p:extLst>
      <p:ext uri="{BB962C8B-B14F-4D97-AF65-F5344CB8AC3E}">
        <p14:creationId xmlns:p14="http://schemas.microsoft.com/office/powerpoint/2010/main" val="1899920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3970366" y="609600"/>
            <a:ext cx="4267200" cy="1351472"/>
          </a:xfrm>
        </p:spPr>
        <p:txBody>
          <a:bodyPr>
            <a:normAutofit/>
          </a:bodyPr>
          <a:lstStyle/>
          <a:p>
            <a:pPr algn="ctr"/>
            <a:r>
              <a:rPr lang="en-US" sz="4400">
                <a:solidFill>
                  <a:schemeClr val="tx1">
                    <a:lumMod val="85000"/>
                    <a:lumOff val="15000"/>
                  </a:schemeClr>
                </a:solidFill>
              </a:rPr>
              <a:t>The Lehigh Valley Response</a:t>
            </a:r>
          </a:p>
        </p:txBody>
      </p:sp>
      <p:pic>
        <p:nvPicPr>
          <p:cNvPr id="9" name="Picture 8" descr="A person in military uniform&#10;&#10;Description automatically generated">
            <a:extLst>
              <a:ext uri="{FF2B5EF4-FFF2-40B4-BE49-F238E27FC236}">
                <a16:creationId xmlns:a16="http://schemas.microsoft.com/office/drawing/2014/main" id="{929E7297-9E48-EF7C-E664-3F8A44A1E9CE}"/>
              </a:ext>
            </a:extLst>
          </p:cNvPr>
          <p:cNvPicPr>
            <a:picLocks noChangeAspect="1"/>
          </p:cNvPicPr>
          <p:nvPr/>
        </p:nvPicPr>
        <p:blipFill rotWithShape="1">
          <a:blip r:embed="rId3">
            <a:extLst>
              <a:ext uri="{28A0092B-C50C-407E-A947-70E740481C1C}">
                <a14:useLocalDpi xmlns:a14="http://schemas.microsoft.com/office/drawing/2010/main" val="0"/>
              </a:ext>
            </a:extLst>
          </a:blip>
          <a:srcRect l="22239" r="13608"/>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3695702" y="2147356"/>
            <a:ext cx="4800598" cy="4433325"/>
          </a:xfrm>
        </p:spPr>
        <p:txBody>
          <a:bodyPr>
            <a:normAutofit fontScale="77500" lnSpcReduction="20000"/>
          </a:bodyPr>
          <a:lstStyle/>
          <a:p>
            <a:pPr marL="0" indent="0" algn="ctr">
              <a:buNone/>
            </a:pPr>
            <a:r>
              <a:rPr lang="en-US" sz="1600" dirty="0">
                <a:solidFill>
                  <a:schemeClr val="tx1">
                    <a:lumMod val="85000"/>
                    <a:lumOff val="15000"/>
                  </a:schemeClr>
                </a:solidFill>
              </a:rPr>
              <a:t>McIntosh Brothers</a:t>
            </a:r>
          </a:p>
          <a:p>
            <a:pPr marL="0" indent="0" algn="ctr">
              <a:buNone/>
            </a:pPr>
            <a:r>
              <a:rPr lang="en-US" sz="2000" dirty="0">
                <a:solidFill>
                  <a:schemeClr val="tx1">
                    <a:lumMod val="85000"/>
                    <a:lumOff val="15000"/>
                  </a:schemeClr>
                </a:solidFill>
              </a:rPr>
              <a:t>Brother Vs. Brother</a:t>
            </a:r>
          </a:p>
          <a:p>
            <a:pPr marL="0" indent="0" algn="ctr">
              <a:buNone/>
            </a:pPr>
            <a:r>
              <a:rPr lang="en-US" sz="1400" dirty="0">
                <a:solidFill>
                  <a:schemeClr val="tx1">
                    <a:lumMod val="85000"/>
                    <a:lumOff val="15000"/>
                  </a:schemeClr>
                </a:solidFill>
              </a:rPr>
              <a:t>John Baillie McIntosh (1829-1888) and </a:t>
            </a:r>
          </a:p>
          <a:p>
            <a:pPr marL="0" indent="0" algn="ctr">
              <a:buNone/>
            </a:pPr>
            <a:r>
              <a:rPr lang="en-US" sz="1400" dirty="0">
                <a:solidFill>
                  <a:schemeClr val="tx1">
                    <a:lumMod val="85000"/>
                    <a:lumOff val="15000"/>
                  </a:schemeClr>
                </a:solidFill>
              </a:rPr>
              <a:t>James McQueen McIntosh (1828-1862)</a:t>
            </a:r>
          </a:p>
          <a:p>
            <a:pPr>
              <a:lnSpc>
                <a:spcPct val="120000"/>
              </a:lnSpc>
            </a:pPr>
            <a:r>
              <a:rPr lang="en-US" sz="1400" b="0" dirty="0">
                <a:solidFill>
                  <a:schemeClr val="tx1">
                    <a:lumMod val="85000"/>
                    <a:lumOff val="15000"/>
                  </a:schemeClr>
                </a:solidFill>
              </a:rPr>
              <a:t>Both John and James were born in Tampa, Florida and educated at the Moravian Academy in Nazareth, PA.</a:t>
            </a:r>
          </a:p>
          <a:p>
            <a:pPr>
              <a:lnSpc>
                <a:spcPct val="120000"/>
              </a:lnSpc>
            </a:pPr>
            <a:r>
              <a:rPr lang="en-US" sz="1400" b="0" dirty="0">
                <a:solidFill>
                  <a:schemeClr val="tx1">
                    <a:lumMod val="85000"/>
                    <a:lumOff val="15000"/>
                  </a:schemeClr>
                </a:solidFill>
              </a:rPr>
              <a:t>They came from a long ling of military men. Their grandfather was a Commander in the Continental Congress, their father was a Colonel in the Army, and their great-great Uncle was a General.</a:t>
            </a:r>
          </a:p>
          <a:p>
            <a:pPr>
              <a:lnSpc>
                <a:spcPct val="120000"/>
              </a:lnSpc>
            </a:pPr>
            <a:r>
              <a:rPr lang="en-US" sz="1400" b="0" dirty="0">
                <a:solidFill>
                  <a:schemeClr val="tx1">
                    <a:lumMod val="85000"/>
                    <a:lumOff val="15000"/>
                  </a:schemeClr>
                </a:solidFill>
              </a:rPr>
              <a:t>When southern states began seceding in early 1861, James, who had been serving in the Union Army in Arkansas, resigned his commission and joined the Confederate army, rising to the rank of Brigadier General.</a:t>
            </a:r>
          </a:p>
          <a:p>
            <a:pPr>
              <a:lnSpc>
                <a:spcPct val="120000"/>
              </a:lnSpc>
            </a:pPr>
            <a:r>
              <a:rPr lang="en-US" sz="1400" b="0" dirty="0">
                <a:solidFill>
                  <a:schemeClr val="tx1">
                    <a:lumMod val="85000"/>
                    <a:lumOff val="15000"/>
                  </a:schemeClr>
                </a:solidFill>
              </a:rPr>
              <a:t>His brother John on the other hand, who had also been in the service, stayed with the Union Army and ultimately rose to the rank of Major General.</a:t>
            </a:r>
          </a:p>
          <a:p>
            <a:pPr>
              <a:lnSpc>
                <a:spcPct val="120000"/>
              </a:lnSpc>
            </a:pPr>
            <a:r>
              <a:rPr lang="en-US" sz="1400" b="0" dirty="0">
                <a:solidFill>
                  <a:schemeClr val="tx1">
                    <a:lumMod val="85000"/>
                    <a:lumOff val="15000"/>
                  </a:schemeClr>
                </a:solidFill>
              </a:rPr>
              <a:t>Both brothers would rise to the rank of General fighting for opposite sides of the war. James McIntosh though, was killed in  action during the Battle  of Pea Ridge in Arkansas, while John lost a leg, but survived and retired from the army in 1870.</a:t>
            </a:r>
          </a:p>
        </p:txBody>
      </p:sp>
      <p:pic>
        <p:nvPicPr>
          <p:cNvPr id="12" name="Picture 11" descr="A person with a beard&#10;&#10;Description automatically generated">
            <a:extLst>
              <a:ext uri="{FF2B5EF4-FFF2-40B4-BE49-F238E27FC236}">
                <a16:creationId xmlns:a16="http://schemas.microsoft.com/office/drawing/2014/main" id="{FF69B790-74D1-5209-286F-C52D73A63651}"/>
              </a:ext>
            </a:extLst>
          </p:cNvPr>
          <p:cNvPicPr>
            <a:picLocks noChangeAspect="1"/>
          </p:cNvPicPr>
          <p:nvPr/>
        </p:nvPicPr>
        <p:blipFill rotWithShape="1">
          <a:blip r:embed="rId4">
            <a:extLst>
              <a:ext uri="{28A0092B-C50C-407E-A947-70E740481C1C}">
                <a14:useLocalDpi xmlns:a14="http://schemas.microsoft.com/office/drawing/2010/main" val="0"/>
              </a:ext>
            </a:extLst>
          </a:blip>
          <a:srcRect l="14282" r="21303" b="-4"/>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3733194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4654296" y="329184"/>
            <a:ext cx="6894576" cy="1783080"/>
          </a:xfrm>
        </p:spPr>
        <p:txBody>
          <a:bodyPr anchor="b">
            <a:normAutofit/>
          </a:bodyPr>
          <a:lstStyle/>
          <a:p>
            <a:r>
              <a:rPr lang="en-US" sz="5400" dirty="0"/>
              <a:t>The Lehigh Valley Response</a:t>
            </a:r>
          </a:p>
        </p:txBody>
      </p:sp>
      <p:pic>
        <p:nvPicPr>
          <p:cNvPr id="6" name="Picture 5" descr="A person in a suit and bow tie&#10;&#10;Description automatically generated">
            <a:extLst>
              <a:ext uri="{FF2B5EF4-FFF2-40B4-BE49-F238E27FC236}">
                <a16:creationId xmlns:a16="http://schemas.microsoft.com/office/drawing/2014/main" id="{306FE2B1-944A-E197-0627-978F3BD0C40A}"/>
              </a:ext>
            </a:extLst>
          </p:cNvPr>
          <p:cNvPicPr>
            <a:picLocks noChangeAspect="1"/>
          </p:cNvPicPr>
          <p:nvPr/>
        </p:nvPicPr>
        <p:blipFill rotWithShape="1">
          <a:blip r:embed="rId3">
            <a:extLst>
              <a:ext uri="{28A0092B-C50C-407E-A947-70E740481C1C}">
                <a14:useLocalDpi xmlns:a14="http://schemas.microsoft.com/office/drawing/2010/main" val="0"/>
              </a:ext>
            </a:extLst>
          </a:blip>
          <a:srcRect l="2135" r="2938"/>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4654296" y="2706624"/>
            <a:ext cx="6894576" cy="3483864"/>
          </a:xfrm>
        </p:spPr>
        <p:txBody>
          <a:bodyPr>
            <a:normAutofit fontScale="85000" lnSpcReduction="20000"/>
          </a:bodyPr>
          <a:lstStyle/>
          <a:p>
            <a:pPr marL="0" indent="0" algn="ctr">
              <a:buNone/>
            </a:pPr>
            <a:r>
              <a:rPr lang="en-US" dirty="0"/>
              <a:t>William David Luckenbach of Bethlehem,  PA (1840-1915)</a:t>
            </a:r>
          </a:p>
          <a:p>
            <a:pPr>
              <a:lnSpc>
                <a:spcPct val="120000"/>
              </a:lnSpc>
            </a:pPr>
            <a:r>
              <a:rPr lang="en-US" sz="1700" b="0" dirty="0"/>
              <a:t>William was a student at Dickenson College when he enlisted on May 16, 1861, with Company C of the 5</a:t>
            </a:r>
            <a:r>
              <a:rPr lang="en-US" sz="1700" b="0" baseline="30000" dirty="0"/>
              <a:t>th</a:t>
            </a:r>
            <a:r>
              <a:rPr lang="en-US" sz="1700" b="0" dirty="0"/>
              <a:t> NY Infantry for three month at the age of 20. </a:t>
            </a:r>
          </a:p>
          <a:p>
            <a:pPr>
              <a:lnSpc>
                <a:spcPct val="120000"/>
              </a:lnSpc>
            </a:pPr>
            <a:r>
              <a:rPr lang="en-US" sz="1700" b="0" dirty="0"/>
              <a:t>He later re-enlisted on August 12, 1862, for nine more months with Company C of the 129</a:t>
            </a:r>
            <a:r>
              <a:rPr lang="en-US" sz="1700" b="0" baseline="30000" dirty="0"/>
              <a:t>th</a:t>
            </a:r>
            <a:r>
              <a:rPr lang="en-US" sz="1700" b="0" dirty="0"/>
              <a:t> PA Infantry.</a:t>
            </a:r>
          </a:p>
          <a:p>
            <a:pPr>
              <a:lnSpc>
                <a:spcPct val="120000"/>
              </a:lnSpc>
            </a:pPr>
            <a:r>
              <a:rPr lang="en-US" sz="1700" b="0" dirty="0"/>
              <a:t>During his second mustering, William fought at the Battle of Antietam on September 17 of 1862.</a:t>
            </a:r>
          </a:p>
          <a:p>
            <a:pPr>
              <a:lnSpc>
                <a:spcPct val="120000"/>
              </a:lnSpc>
            </a:pPr>
            <a:r>
              <a:rPr lang="en-US" sz="1700" b="0" dirty="0"/>
              <a:t>The Battle of Antietam was the deadliest single day of battle, with both sides suffering more than 22,000 deaths, and neither side could claim a decisive victory. William Survived this battle and mustered out of the army on May 18, 1863, and would go on to have a successful career as an attorney and judge.</a:t>
            </a:r>
          </a:p>
        </p:txBody>
      </p:sp>
    </p:spTree>
    <p:extLst>
      <p:ext uri="{BB962C8B-B14F-4D97-AF65-F5344CB8AC3E}">
        <p14:creationId xmlns:p14="http://schemas.microsoft.com/office/powerpoint/2010/main" val="934053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640080" y="325369"/>
            <a:ext cx="4368602" cy="1956841"/>
          </a:xfrm>
        </p:spPr>
        <p:txBody>
          <a:bodyPr anchor="b">
            <a:normAutofit fontScale="90000"/>
          </a:bodyPr>
          <a:lstStyle/>
          <a:p>
            <a:r>
              <a:rPr lang="en-US" sz="5400" dirty="0"/>
              <a:t>The Lehigh Valley Response</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434715" y="2872899"/>
            <a:ext cx="6655633" cy="3659732"/>
          </a:xfrm>
        </p:spPr>
        <p:txBody>
          <a:bodyPr>
            <a:normAutofit fontScale="55000" lnSpcReduction="20000"/>
          </a:bodyPr>
          <a:lstStyle/>
          <a:p>
            <a:pPr marL="0" indent="0">
              <a:buNone/>
            </a:pPr>
            <a:r>
              <a:rPr lang="en-US" sz="3500" dirty="0"/>
              <a:t>William D. </a:t>
            </a:r>
            <a:r>
              <a:rPr lang="en-US" sz="3500" dirty="0" err="1"/>
              <a:t>Luckenback</a:t>
            </a:r>
            <a:r>
              <a:rPr lang="en-US" sz="3500" dirty="0"/>
              <a:t> Letter to his sister:</a:t>
            </a:r>
          </a:p>
          <a:p>
            <a:pPr marL="0" indent="0">
              <a:buNone/>
            </a:pPr>
            <a:r>
              <a:rPr lang="en-US" sz="1900" dirty="0"/>
              <a:t>Dear Sister</a:t>
            </a:r>
          </a:p>
          <a:p>
            <a:pPr marL="0" indent="0">
              <a:buNone/>
            </a:pPr>
            <a:r>
              <a:rPr lang="en-US" sz="1900" dirty="0"/>
              <a:t>	Your long looked for answer at length arrived. I am sorry my enlisting meets with such opposition at home, especially since Father gave his permission when David telegraphed to me. I am also extremely sorry on your account that I did not know of your objection sooner, for now is too late. I cannot honorably withdraw from my company now and the only the only desire for so doing was created by your objection. Had I your sanction I could go with a lighter heart, knowing that I would offend or hurt no one by so doing. My desire is to strike a blow for my country and our glorious flag. </a:t>
            </a:r>
          </a:p>
          <a:p>
            <a:pPr marL="0" indent="0">
              <a:buNone/>
            </a:pPr>
            <a:r>
              <a:rPr lang="en-US" sz="1900" dirty="0"/>
              <a:t>	Your assurance that I need not be afraid of anyone having branded me a coward for not going with the Washington Grays* is indeed well meant but not soothing enough since I  know my own  brother-in-law had branded me as such, as well as some of my friends.</a:t>
            </a:r>
          </a:p>
          <a:p>
            <a:pPr marL="0" indent="0">
              <a:buNone/>
            </a:pPr>
            <a:r>
              <a:rPr lang="en-US" sz="1900" dirty="0"/>
              <a:t>	Sister, you  certainly would not wish  me to be considered a coward by the Fencibles* too! I know you would not like to have your brother branded a coward. There is no one more willing to lend his feeble assistance to his government than I, and if I must fall, I can  not do so in a more just cause and though depraved  of a brother you   would have the consolidation to know he had done his duty as an American citizen.  But let not such gloomy thoughts posses your mind. If called out, we will probably have very little fighting to  do being most likely to be stationed along the line to keep the Marylanders in order.</a:t>
            </a:r>
          </a:p>
          <a:p>
            <a:pPr marL="0" indent="0">
              <a:buNone/>
            </a:pPr>
            <a:r>
              <a:rPr lang="en-US" sz="1900" dirty="0"/>
              <a:t>(*”The Washington Grays” was a local militia made up of volunteers, formed to protect the Bethlehem area.</a:t>
            </a:r>
          </a:p>
          <a:p>
            <a:pPr marL="0" indent="0">
              <a:buNone/>
            </a:pPr>
            <a:r>
              <a:rPr lang="en-US" sz="1900" dirty="0"/>
              <a:t>**The Carlisle Fencibles was the nick-name for Company A, 7</a:t>
            </a:r>
            <a:r>
              <a:rPr lang="en-US" sz="1900" baseline="30000" dirty="0"/>
              <a:t>th</a:t>
            </a:r>
            <a:r>
              <a:rPr lang="en-US" sz="1900" dirty="0"/>
              <a:t> Regiment.)</a:t>
            </a:r>
          </a:p>
        </p:txBody>
      </p:sp>
      <p:pic>
        <p:nvPicPr>
          <p:cNvPr id="4" name="Picture 3" descr="A letter with handwriting on it&#10;&#10;Description automatically generated">
            <a:extLst>
              <a:ext uri="{FF2B5EF4-FFF2-40B4-BE49-F238E27FC236}">
                <a16:creationId xmlns:a16="http://schemas.microsoft.com/office/drawing/2014/main" id="{A6E7516E-8731-7736-7BB7-8D9660709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33" y="332216"/>
            <a:ext cx="3731877" cy="6193567"/>
          </a:xfrm>
          <a:prstGeom prst="rect">
            <a:avLst/>
          </a:prstGeom>
        </p:spPr>
      </p:pic>
      <p:pic>
        <p:nvPicPr>
          <p:cNvPr id="5" name="Picture 4" descr="A person in a suit and bow tie&#10;&#10;Description automatically generated">
            <a:extLst>
              <a:ext uri="{FF2B5EF4-FFF2-40B4-BE49-F238E27FC236}">
                <a16:creationId xmlns:a16="http://schemas.microsoft.com/office/drawing/2014/main" id="{168CEE1D-80D8-9512-4864-76DA45BA7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4341" y="325369"/>
            <a:ext cx="1528687" cy="2456090"/>
          </a:xfrm>
          <a:prstGeom prst="rect">
            <a:avLst/>
          </a:prstGeom>
        </p:spPr>
      </p:pic>
    </p:spTree>
    <p:extLst>
      <p:ext uri="{BB962C8B-B14F-4D97-AF65-F5344CB8AC3E}">
        <p14:creationId xmlns:p14="http://schemas.microsoft.com/office/powerpoint/2010/main" val="2564868920"/>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3" ma:contentTypeDescription="Create a new document." ma:contentTypeScope="" ma:versionID="12d342e3d166d076746ccd6352cf9c99">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77374555080b504c9c879110fcb25477"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AE71AC-EE81-4208-B728-4034C1DEB4B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31D1170-E48D-424E-BBDA-135D4D870B32}">
  <ds:schemaRefs>
    <ds:schemaRef ds:uri="http://schemas.microsoft.com/sharepoint/v3/contenttype/forms"/>
  </ds:schemaRefs>
</ds:datastoreItem>
</file>

<file path=customXml/itemProps3.xml><?xml version="1.0" encoding="utf-8"?>
<ds:datastoreItem xmlns:ds="http://schemas.openxmlformats.org/officeDocument/2006/customXml" ds:itemID="{BAF2510A-C5A2-41AE-955D-04940AFD37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23493</TotalTime>
  <Words>3114</Words>
  <Application>Microsoft Macintosh PowerPoint</Application>
  <PresentationFormat>Widescreen</PresentationFormat>
  <Paragraphs>131</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Adobe Devanagari</vt:lpstr>
      <vt:lpstr>Arial</vt:lpstr>
      <vt:lpstr>Athelas</vt:lpstr>
      <vt:lpstr>Calibri</vt:lpstr>
      <vt:lpstr>freight-text-pro</vt:lpstr>
      <vt:lpstr>Georgia</vt:lpstr>
      <vt:lpstr>Helvetica Neue</vt:lpstr>
      <vt:lpstr>Lato</vt:lpstr>
      <vt:lpstr>UniversNW01-420CdRegula</vt:lpstr>
      <vt:lpstr>Verdana</vt:lpstr>
      <vt:lpstr>Office Theme</vt:lpstr>
      <vt:lpstr>Civil War Calling: The Lehigh Valley Response</vt:lpstr>
      <vt:lpstr>The Lehigh Valley Response</vt:lpstr>
      <vt:lpstr>The Lehigh Valley Response</vt:lpstr>
      <vt:lpstr>The Lehigh Valley Response</vt:lpstr>
      <vt:lpstr>The Lehigh Valley Response</vt:lpstr>
      <vt:lpstr>The Lehigh Valley Response</vt:lpstr>
      <vt:lpstr>The Lehigh Valley Response</vt:lpstr>
      <vt:lpstr>The Lehigh Valley Response</vt:lpstr>
      <vt:lpstr>The Lehigh Valley Response</vt:lpstr>
      <vt:lpstr>The Lehigh Valley Response</vt:lpstr>
      <vt:lpstr>The Lehigh Valley Response</vt:lpstr>
      <vt:lpstr>The Lehigh Valley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Dieterly, Cory</cp:lastModifiedBy>
  <cp:revision>88</cp:revision>
  <dcterms:created xsi:type="dcterms:W3CDTF">2019-06-11T12:13:11Z</dcterms:created>
  <dcterms:modified xsi:type="dcterms:W3CDTF">2023-08-30T16:57:18Z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11827400</vt:r8>
  </property>
  <property fmtid="{D5CDD505-2E9C-101B-9397-08002B2CF9AE}" pid="3" name="ContentTypeId">
    <vt:lpwstr>0x0101001968FF4A6ED4174B9CA6630ED60B7B10</vt:lpwstr>
  </property>
</Properties>
</file>