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946" r:id="rId5"/>
    <p:sldId id="931" r:id="rId6"/>
    <p:sldId id="930" r:id="rId7"/>
    <p:sldId id="923" r:id="rId8"/>
    <p:sldId id="932" r:id="rId9"/>
    <p:sldId id="943" r:id="rId10"/>
    <p:sldId id="933" r:id="rId11"/>
    <p:sldId id="924" r:id="rId12"/>
    <p:sldId id="942" r:id="rId13"/>
    <p:sldId id="941" r:id="rId14"/>
    <p:sldId id="944" r:id="rId15"/>
    <p:sldId id="9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6" autoAdjust="0"/>
    <p:restoredTop sz="64558" autoAdjust="0"/>
  </p:normalViewPr>
  <p:slideViewPr>
    <p:cSldViewPr snapToGrid="0">
      <p:cViewPr>
        <p:scale>
          <a:sx n="89" d="100"/>
          <a:sy n="89" d="100"/>
        </p:scale>
        <p:origin x="656" y="144"/>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presentation is inspired by the American Battlefield Trust’s “Life at War” presentation and is intended to be shown with the replica uniform and backpack, available to Lehigh Valley educators through Reeves Library of Moravian University. We also highly recommend viewing the ABT’s “What they carried” video at </a:t>
            </a:r>
            <a:r>
              <a:rPr lang="en-US" dirty="0"/>
              <a:t>https://</a:t>
            </a:r>
            <a:r>
              <a:rPr lang="en-US" dirty="0" err="1"/>
              <a:t>www.battlefields.org</a:t>
            </a:r>
            <a:r>
              <a:rPr lang="en-US" dirty="0"/>
              <a:t>/learn/videos/equipment-civil-war.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b="0" i="1" dirty="0">
                <a:solidFill>
                  <a:srgbClr val="242424"/>
                </a:solidFill>
                <a:effectLst/>
                <a:latin typeface="Open Sans" panose="020F0502020204030204" pitchFamily="34" charset="0"/>
              </a:rPr>
              <a:t>Unidentified young soldier in Union uniform with musket and bayonet in scabbard</a:t>
            </a:r>
            <a:r>
              <a:rPr lang="en-US" b="0" i="0" dirty="0">
                <a:solidFill>
                  <a:srgbClr val="242424"/>
                </a:solidFill>
                <a:effectLst/>
                <a:latin typeface="Open Sans" panose="020B0606030504020204" pitchFamily="34" charset="0"/>
              </a:rPr>
              <a:t>. United States, None. [Between 1861 and 1865] Photograph. https://</a:t>
            </a:r>
            <a:r>
              <a:rPr lang="en-US" b="0" i="0" dirty="0" err="1">
                <a:solidFill>
                  <a:srgbClr val="242424"/>
                </a:solidFill>
                <a:effectLst/>
                <a:latin typeface="Open Sans" panose="020B0606030504020204" pitchFamily="34" charset="0"/>
              </a:rPr>
              <a:t>www.loc.gov</a:t>
            </a:r>
            <a:r>
              <a:rPr lang="en-US" b="0" i="0" dirty="0">
                <a:solidFill>
                  <a:srgbClr val="242424"/>
                </a:solidFill>
                <a:effectLst/>
                <a:latin typeface="Open Sans" panose="020B0606030504020204" pitchFamily="34" charset="0"/>
              </a:rPr>
              <a:t>/item/2010648889/.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0272E"/>
                </a:solidFill>
                <a:effectLst/>
                <a:latin typeface="Inter"/>
              </a:rPr>
              <a:t>Image is marked with Public Domain Mark 1.0. To view the terms, visit https://</a:t>
            </a:r>
            <a:r>
              <a:rPr lang="en-US" b="0" i="0" dirty="0" err="1">
                <a:solidFill>
                  <a:srgbClr val="30272E"/>
                </a:solidFill>
                <a:effectLst/>
                <a:latin typeface="Inter"/>
              </a:rPr>
              <a:t>creativecommons.org</a:t>
            </a:r>
            <a:r>
              <a:rPr lang="en-US" b="0" i="0" dirty="0">
                <a:solidFill>
                  <a:srgbClr val="30272E"/>
                </a:solidFill>
                <a:effectLst/>
                <a:latin typeface="Inter"/>
              </a:rPr>
              <a:t>/</a:t>
            </a:r>
            <a:r>
              <a:rPr lang="en-US" b="0" i="0" dirty="0" err="1">
                <a:solidFill>
                  <a:srgbClr val="30272E"/>
                </a:solidFill>
                <a:effectLst/>
                <a:latin typeface="Inter"/>
              </a:rPr>
              <a:t>publicdomain</a:t>
            </a:r>
            <a:r>
              <a:rPr lang="en-US" b="0" i="0" dirty="0">
                <a:solidFill>
                  <a:srgbClr val="30272E"/>
                </a:solidFill>
                <a:effectLst/>
                <a:latin typeface="Inter"/>
              </a:rPr>
              <a:t>/mark/1.0/?</a:t>
            </a:r>
          </a:p>
        </p:txBody>
      </p:sp>
      <p:sp>
        <p:nvSpPr>
          <p:cNvPr id="4" name="Slide Number Placeholder 3"/>
          <p:cNvSpPr>
            <a:spLocks noGrp="1"/>
          </p:cNvSpPr>
          <p:nvPr>
            <p:ph type="sldNum" sz="quarter" idx="5"/>
          </p:nvPr>
        </p:nvSpPr>
        <p:spPr/>
        <p:txBody>
          <a:bodyPr/>
          <a:lstStyle/>
          <a:p>
            <a:fld id="{4B876A47-E3E8-4124-BEE6-F406A911155E}" type="slidenum">
              <a:rPr lang="en-US" smtClean="0"/>
              <a:t>1</a:t>
            </a:fld>
            <a:endParaRPr lang="en-US"/>
          </a:p>
        </p:txBody>
      </p:sp>
    </p:spTree>
    <p:extLst>
      <p:ext uri="{BB962C8B-B14F-4D97-AF65-F5344CB8AC3E}">
        <p14:creationId xmlns:p14="http://schemas.microsoft.com/office/powerpoint/2010/main" val="156435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F6368"/>
                </a:solidFill>
                <a:effectLst/>
                <a:latin typeface="Roboto" panose="02000000000000000000" pitchFamily="2" charset="0"/>
              </a:rPr>
              <a:t>Soldiers carried Ponchos made with rubber coated</a:t>
            </a:r>
            <a:r>
              <a:rPr lang="en-US" b="0" i="0" dirty="0">
                <a:solidFill>
                  <a:srgbClr val="4D5156"/>
                </a:solidFill>
                <a:effectLst/>
                <a:latin typeface="Roboto" panose="02000000000000000000" pitchFamily="2" charset="0"/>
              </a:rPr>
              <a:t> canvas to protect them from the rain.</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97481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000000"/>
                </a:solidFill>
                <a:effectLst/>
                <a:latin typeface="Söhne"/>
              </a:rPr>
              <a:t>Leather brogans were a common and essential part of a Civil War soldier's uniform, providing reliable and sturdy footwear for the demands of military service Brogans typically covered the entire foot up to the ankle and were made from durable leather.</a:t>
            </a:r>
          </a:p>
          <a:p>
            <a:pPr marL="228600" indent="-228600" algn="l">
              <a:buFont typeface="+mj-lt"/>
              <a:buAutoNum type="arabicPeriod"/>
            </a:pPr>
            <a:r>
              <a:rPr lang="en-US" b="0" i="0" dirty="0">
                <a:solidFill>
                  <a:srgbClr val="000000"/>
                </a:solidFill>
                <a:effectLst/>
                <a:latin typeface="Söhne"/>
              </a:rPr>
              <a:t>To enhance the durability of brogans, strips of metal were often added to the heels. This metal reinforcement helped reduce wear and tear caused by marching and prolonged use. It was a practical measure to extend the lifespan of the shoes, considering the challenging conditions and long marches that soldiers endured during the war.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How many miles do you think a typical soldier would have to march in a day? </a:t>
            </a:r>
            <a:r>
              <a:rPr lang="en-US" b="0" i="0" dirty="0">
                <a:solidFill>
                  <a:srgbClr val="000000"/>
                </a:solidFill>
                <a:effectLst/>
                <a:latin typeface="Söhne"/>
              </a:rPr>
              <a:t>Answer: On average, soldiers would march between 8 and 13 miles in a day, and on occasion, as much as 20 miles in a day.</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33822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AD487-71EC-0997-1B01-C336570AF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2F023-E701-BD82-B09B-249A299B6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30B52-3473-9269-78CD-6F11F56AD1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presentation is inspired by the American Battlefield Trust’s “Life at War” presentation and is intended to be shown with the replica uniform and backpack, available to Lehigh Valley educators through Reeves Library of Moravian University. We also highly recommend viewing the ABT’s “What they carried” video at </a:t>
            </a:r>
            <a:r>
              <a:rPr lang="en-US" dirty="0"/>
              <a:t>https://</a:t>
            </a:r>
            <a:r>
              <a:rPr lang="en-US" dirty="0" err="1"/>
              <a:t>www.battlefields.org</a:t>
            </a:r>
            <a:r>
              <a:rPr lang="en-US" dirty="0"/>
              <a:t>/learn/videos/equipment-civil-war.</a:t>
            </a:r>
          </a:p>
        </p:txBody>
      </p:sp>
      <p:sp>
        <p:nvSpPr>
          <p:cNvPr id="4" name="Slide Number Placeholder 3">
            <a:extLst>
              <a:ext uri="{FF2B5EF4-FFF2-40B4-BE49-F238E27FC236}">
                <a16:creationId xmlns:a16="http://schemas.microsoft.com/office/drawing/2014/main" id="{1AF40850-C51B-2325-479A-3376BC4657E1}"/>
              </a:ext>
            </a:extLst>
          </p:cNvPr>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275611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410" indent="-232410">
              <a:spcBef>
                <a:spcPct val="30000"/>
              </a:spcBef>
              <a:spcAft>
                <a:spcPct val="0"/>
              </a:spcAft>
              <a:buAutoNum type="arabicPeriod"/>
            </a:pPr>
            <a:r>
              <a:rPr lang="en-US" b="0" i="0" dirty="0">
                <a:solidFill>
                  <a:srgbClr val="333333"/>
                </a:solidFill>
                <a:effectLst/>
                <a:latin typeface="arial" panose="020B0604020202020204" pitchFamily="34" charset="0"/>
              </a:rPr>
              <a:t>This knapsack is designed with two compartments for storage. One bag closes with white leather ties, the other with leather straps and buckles. There are blanket roll straps on top for carrying a blanket or greatcoat.  The back straps have scalloped ends and the brass buttons are covered with leather circles. Leather chest cross straps are attached with J-hooks on the ends which are designed to attach to the waist belt to provide extra support. The knapsack is made from canvas that has been tar painted, similar to the originals, for waterproofing.</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333157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500"/>
              </a:spcBef>
              <a:spcAft>
                <a:spcPts val="0"/>
              </a:spcAft>
            </a:pPr>
            <a:r>
              <a:rPr lang="en-US" sz="1800" b="0" i="0" u="none" strike="noStrike" dirty="0">
                <a:solidFill>
                  <a:srgbClr val="374151"/>
                </a:solidFill>
                <a:effectLst/>
                <a:latin typeface="Roboto" panose="020F0502020204030204" pitchFamily="34" charset="0"/>
              </a:rPr>
              <a:t>The haversack was an integral part of a Civil War soldier's equipment, providing them with a means to carry essential items and personal belongings.</a:t>
            </a:r>
            <a:r>
              <a:rPr lang="en-US" sz="1200" b="0" i="0" u="none" strike="noStrike" dirty="0">
                <a:solidFill>
                  <a:schemeClr val="tx1"/>
                </a:solidFill>
                <a:effectLst/>
                <a:latin typeface="+mn-lt"/>
              </a:rPr>
              <a:t> </a:t>
            </a:r>
            <a:r>
              <a:rPr lang="en-US" sz="1800" b="0" i="0" u="none" strike="noStrike" dirty="0">
                <a:solidFill>
                  <a:srgbClr val="374151"/>
                </a:solidFill>
                <a:effectLst/>
                <a:latin typeface="Roboto" panose="020F0502020204030204" pitchFamily="34" charset="0"/>
              </a:rPr>
              <a:t>During the Civil War, there were two main types of haversacks in use: tarred and un-tarred. Tarred haversacks were military-issued and made from a muslin-like material. The exterior of these haversacks was coated with black tar to protect the contents from moisture. On the other hand, un-tarred haversacks were used by soldiers who supplied their own uniforms and equipment. These haversacks were constructed from a heavier muslin or cotton material, which provided durability to withstand the harsh outdoor conditions and the demands of a soldier's daily routine.</a:t>
            </a:r>
            <a:r>
              <a:rPr lang="en-US" sz="1200" b="0" i="0" u="none" strike="noStrike" dirty="0">
                <a:solidFill>
                  <a:schemeClr val="tx1"/>
                </a:solidFill>
                <a:effectLst/>
                <a:latin typeface="+mn-lt"/>
              </a:rPr>
              <a:t> </a:t>
            </a:r>
            <a:r>
              <a:rPr lang="en-US" sz="1800" b="0" i="0" u="none" strike="noStrike" dirty="0">
                <a:solidFill>
                  <a:srgbClr val="374151"/>
                </a:solidFill>
                <a:effectLst/>
                <a:latin typeface="Roboto" panose="020F0502020204030204" pitchFamily="34" charset="0"/>
              </a:rPr>
              <a:t>Both types of haversacks served the purpose of carrying essential items such as food, ammunition, utensils, and personal items that soldiers brought from home.</a:t>
            </a:r>
            <a:endParaRPr lang="en-US" b="0" dirty="0">
              <a:effectLst/>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97244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410" indent="-232410">
              <a:spcBef>
                <a:spcPct val="30000"/>
              </a:spcBef>
              <a:spcAft>
                <a:spcPct val="0"/>
              </a:spcAft>
              <a:buAutoNum type="arabicPeriod"/>
            </a:pPr>
            <a:r>
              <a:rPr lang="en-US" dirty="0"/>
              <a:t>Silverware</a:t>
            </a:r>
          </a:p>
          <a:p>
            <a:pPr marL="232410" indent="-232410">
              <a:spcBef>
                <a:spcPct val="30000"/>
              </a:spcBef>
              <a:spcAft>
                <a:spcPct val="0"/>
              </a:spcAft>
              <a:buAutoNum type="arabicPeriod"/>
            </a:pPr>
            <a:r>
              <a:rPr lang="en-US" dirty="0"/>
              <a:t>Plate &amp; Cup (Tin)</a:t>
            </a:r>
          </a:p>
          <a:p>
            <a:pPr marL="232410" indent="-232410">
              <a:spcBef>
                <a:spcPct val="30000"/>
              </a:spcBef>
              <a:spcAft>
                <a:spcPct val="0"/>
              </a:spcAft>
              <a:buAutoNum type="arabicPeriod"/>
            </a:pPr>
            <a:r>
              <a:rPr lang="en-US" dirty="0">
                <a:cs typeface="Calibri"/>
              </a:rPr>
              <a:t>Small cloth sacks for storing eating utensils and crockery</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5629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30000"/>
              </a:spcBef>
              <a:spcAft>
                <a:spcPct val="0"/>
              </a:spcAft>
              <a:buNone/>
            </a:pPr>
            <a:r>
              <a:rPr lang="en-US" b="0" i="0" dirty="0">
                <a:solidFill>
                  <a:srgbClr val="4D5156"/>
                </a:solidFill>
                <a:effectLst/>
                <a:latin typeface="Google Sans"/>
              </a:rPr>
              <a:t>The cartridge box was worn on the soldier’s belt. Inside usually, was a tin liner where they kept their cartridges—paper tubes filled with Minnie balls (bullets) and black powder. Union Soldiers cartridge boxes typically carried </a:t>
            </a:r>
            <a:r>
              <a:rPr lang="en-US" b="0" i="0" dirty="0">
                <a:solidFill>
                  <a:srgbClr val="040C28"/>
                </a:solidFill>
                <a:effectLst/>
                <a:latin typeface="Google Sans"/>
              </a:rPr>
              <a:t>forty rounds</a:t>
            </a:r>
            <a:r>
              <a:rPr lang="en-US" b="0" i="0" dirty="0">
                <a:solidFill>
                  <a:srgbClr val="4D5156"/>
                </a:solidFill>
                <a:effectLst/>
                <a:latin typeface="Google Sans"/>
              </a:rPr>
              <a:t> of ammunition. Extra cartridges that did not fit into the cartridge box were carried in pockets or a knapsack.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67162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30000"/>
              </a:spcBef>
              <a:spcAft>
                <a:spcPct val="0"/>
              </a:spcAft>
              <a:buNone/>
            </a:pPr>
            <a:r>
              <a:rPr lang="en-US" b="0" i="0" dirty="0">
                <a:solidFill>
                  <a:srgbClr val="5F6368"/>
                </a:solidFill>
                <a:effectLst/>
                <a:latin typeface="Roboto" panose="02000000000000000000" pitchFamily="2" charset="0"/>
              </a:rPr>
              <a:t>This Canteen is made of stainless steel</a:t>
            </a:r>
            <a:r>
              <a:rPr lang="en-US" b="0" i="0" dirty="0">
                <a:solidFill>
                  <a:srgbClr val="4D5156"/>
                </a:solidFill>
                <a:effectLst/>
                <a:latin typeface="Roboto" panose="02000000000000000000" pitchFamily="2" charset="0"/>
              </a:rPr>
              <a:t> but has a sky-blue wool cover that was hand-stitched. </a:t>
            </a:r>
            <a:r>
              <a:rPr lang="en-US" sz="1200" b="0" i="0" u="none" strike="noStrike" dirty="0">
                <a:solidFill>
                  <a:srgbClr val="000000"/>
                </a:solidFill>
                <a:effectLst/>
                <a:latin typeface="Arial" panose="020B0604020202020204" pitchFamily="34" charset="0"/>
              </a:rPr>
              <a:t>Canteens were covered with cloth to help keep the contents cool</a:t>
            </a:r>
            <a:r>
              <a:rPr lang="en-US" b="0" i="0" dirty="0">
                <a:solidFill>
                  <a:srgbClr val="4D5156"/>
                </a:solidFill>
                <a:effectLst/>
                <a:latin typeface="Roboto" panose="02000000000000000000" pitchFamily="2" charset="0"/>
              </a:rPr>
              <a:t>.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153397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410" indent="-232410">
              <a:spcBef>
                <a:spcPct val="30000"/>
              </a:spcBef>
              <a:spcAft>
                <a:spcPct val="0"/>
              </a:spcAft>
              <a:buAutoNum type="arabicPeriod"/>
            </a:pPr>
            <a:r>
              <a:rPr lang="en-US" b="0" i="0" dirty="0">
                <a:solidFill>
                  <a:srgbClr val="333333"/>
                </a:solidFill>
                <a:effectLst/>
                <a:latin typeface="arial" panose="020B0604020202020204" pitchFamily="34" charset="0"/>
              </a:rPr>
              <a:t>Soldiers carried one heavy wool blanket to protect from the cold and one gum blanket.</a:t>
            </a:r>
          </a:p>
          <a:p>
            <a:pPr marL="232410" indent="-232410">
              <a:spcBef>
                <a:spcPct val="30000"/>
              </a:spcBef>
              <a:spcAft>
                <a:spcPct val="0"/>
              </a:spcAft>
              <a:buAutoNum type="arabicPeriod"/>
            </a:pPr>
            <a:r>
              <a:rPr lang="en-US" b="0" i="0" dirty="0">
                <a:solidFill>
                  <a:srgbClr val="333333"/>
                </a:solidFill>
                <a:effectLst/>
                <a:latin typeface="arial" panose="020B0604020202020204" pitchFamily="34" charset="0"/>
              </a:rPr>
              <a:t>The Gum Blanket is made of rubber coated canvas with edge grommets and is meant to go under your bedroll to insulates you from the cold and damp of the ground.</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375857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229096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sz="1200" b="0" i="0" dirty="0">
                <a:effectLst/>
              </a:rPr>
              <a:t>The crest badge symbolized that the soldier was with the </a:t>
            </a:r>
            <a:r>
              <a:rPr lang="en-US" sz="1200" dirty="0"/>
              <a:t>11th </a:t>
            </a:r>
            <a:r>
              <a:rPr lang="en-US" sz="1200" b="0" i="0" dirty="0">
                <a:effectLst/>
              </a:rPr>
              <a:t>Corps (Badge Shown). </a:t>
            </a:r>
            <a:r>
              <a:rPr lang="en-US" sz="1200" b="0" i="0" u="none" strike="noStrike" dirty="0">
                <a:solidFill>
                  <a:srgbClr val="000000"/>
                </a:solidFill>
                <a:effectLst/>
                <a:latin typeface="Arial" panose="020B0604020202020204" pitchFamily="34" charset="0"/>
              </a:rPr>
              <a:t>Each Corps had its own distinct insignia.</a:t>
            </a:r>
            <a:r>
              <a:rPr lang="en-US" sz="1000" b="0" i="0" u="none" strike="noStrike" dirty="0">
                <a:solidFill>
                  <a:srgbClr val="000000"/>
                </a:solidFill>
                <a:effectLst/>
                <a:latin typeface="Arial" panose="020B0604020202020204" pitchFamily="34" charset="0"/>
              </a:rPr>
              <a:t> </a:t>
            </a:r>
            <a:r>
              <a:rPr lang="en-US" sz="1200" b="0" i="0" dirty="0">
                <a:effectLst/>
              </a:rPr>
              <a:t>A Red Crest meant that they were in the 1</a:t>
            </a:r>
            <a:r>
              <a:rPr lang="en-US" sz="1200" b="0" i="0" baseline="30000" dirty="0">
                <a:effectLst/>
              </a:rPr>
              <a:t>st</a:t>
            </a:r>
            <a:r>
              <a:rPr lang="en-US" sz="1200" b="0" i="0" dirty="0">
                <a:effectLst/>
              </a:rPr>
              <a:t> Division, while a White Crest represented the 2</a:t>
            </a:r>
            <a:r>
              <a:rPr lang="en-US" sz="1200" b="0" i="0" baseline="30000" dirty="0">
                <a:effectLst/>
              </a:rPr>
              <a:t>nd</a:t>
            </a:r>
            <a:r>
              <a:rPr lang="en-US" sz="1200" b="0" i="0" dirty="0">
                <a:effectLst/>
              </a:rPr>
              <a:t> Division, and a Blue Crest represented the 3</a:t>
            </a:r>
            <a:r>
              <a:rPr lang="en-US" sz="1200" b="0" i="0" baseline="30000" dirty="0">
                <a:effectLst/>
              </a:rPr>
              <a:t>rd</a:t>
            </a:r>
            <a:r>
              <a:rPr lang="en-US" sz="1200" b="0" i="0" dirty="0">
                <a:effectLst/>
              </a:rPr>
              <a:t> Division. </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37998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C2DD0C-86A1-34B6-7D25-D2BC9E45079B}"/>
              </a:ext>
            </a:extLst>
          </p:cNvPr>
          <p:cNvSpPr/>
          <p:nvPr/>
        </p:nvSpPr>
        <p:spPr>
          <a:xfrm>
            <a:off x="-179882" y="0"/>
            <a:ext cx="12516787"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Subtitle 2">
            <a:extLst>
              <a:ext uri="{FF2B5EF4-FFF2-40B4-BE49-F238E27FC236}">
                <a16:creationId xmlns:a16="http://schemas.microsoft.com/office/drawing/2014/main" id="{3DD4EF6E-3C5A-1BC2-5786-02FEA9FB27CA}"/>
              </a:ext>
            </a:extLst>
          </p:cNvPr>
          <p:cNvSpPr txBox="1">
            <a:spLocks/>
          </p:cNvSpPr>
          <p:nvPr/>
        </p:nvSpPr>
        <p:spPr>
          <a:xfrm>
            <a:off x="-1646482" y="4311087"/>
            <a:ext cx="9412790" cy="7647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29488">
              <a:spcBef>
                <a:spcPts val="1016"/>
              </a:spcBef>
              <a:buNone/>
            </a:pPr>
            <a:r>
              <a:rPr lang="en-US" sz="4000"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t>What They Carried</a:t>
            </a:r>
            <a:endParaRPr lang="en-US" sz="40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Title 1">
            <a:extLst>
              <a:ext uri="{FF2B5EF4-FFF2-40B4-BE49-F238E27FC236}">
                <a16:creationId xmlns:a16="http://schemas.microsoft.com/office/drawing/2014/main" id="{35D86CAD-2957-6973-F7CF-97304D655208}"/>
              </a:ext>
            </a:extLst>
          </p:cNvPr>
          <p:cNvSpPr txBox="1">
            <a:spLocks/>
          </p:cNvSpPr>
          <p:nvPr/>
        </p:nvSpPr>
        <p:spPr>
          <a:xfrm>
            <a:off x="-1904532" y="1651330"/>
            <a:ext cx="10414990" cy="895584"/>
          </a:xfrm>
          <a:prstGeom prst="rect">
            <a:avLst/>
          </a:prstGeom>
        </p:spPr>
        <p:txBody>
          <a:bodyPr>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defTabSz="929488">
              <a:spcAft>
                <a:spcPts val="570"/>
              </a:spcAft>
            </a:pPr>
            <a:endParaRPr lang="en-US" sz="4879"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a typeface="+mj-ea"/>
              <a:cs typeface="+mj-cs"/>
            </a:endParaRPr>
          </a:p>
        </p:txBody>
      </p:sp>
      <p:pic>
        <p:nvPicPr>
          <p:cNvPr id="8" name="Picture 7">
            <a:extLst>
              <a:ext uri="{FF2B5EF4-FFF2-40B4-BE49-F238E27FC236}">
                <a16:creationId xmlns:a16="http://schemas.microsoft.com/office/drawing/2014/main" id="{44C63FFA-6A33-1B3A-C7A0-BE888D4C80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30199" y="14020"/>
            <a:ext cx="5976213" cy="6829958"/>
          </a:xfrm>
          <a:prstGeom prst="rect">
            <a:avLst/>
          </a:prstGeom>
        </p:spPr>
      </p:pic>
      <p:sp>
        <p:nvSpPr>
          <p:cNvPr id="4" name="TextBox 3">
            <a:extLst>
              <a:ext uri="{FF2B5EF4-FFF2-40B4-BE49-F238E27FC236}">
                <a16:creationId xmlns:a16="http://schemas.microsoft.com/office/drawing/2014/main" id="{3FAD7621-1D1F-14DC-4D6C-3FEF1B580ECC}"/>
              </a:ext>
            </a:extLst>
          </p:cNvPr>
          <p:cNvSpPr txBox="1"/>
          <p:nvPr/>
        </p:nvSpPr>
        <p:spPr>
          <a:xfrm>
            <a:off x="365760" y="1183341"/>
            <a:ext cx="5475642" cy="2277547"/>
          </a:xfrm>
          <a:prstGeom prst="rect">
            <a:avLst/>
          </a:prstGeom>
          <a:noFill/>
        </p:spPr>
        <p:txBody>
          <a:bodyPr wrap="square" rtlCol="0">
            <a:spAutoFit/>
          </a:bodyPr>
          <a:lstStyle/>
          <a:p>
            <a:pPr algn="ctr" defTabSz="929488">
              <a:spcAft>
                <a:spcPts val="570"/>
              </a:spcAft>
            </a:pPr>
            <a:r>
              <a:rPr lang="en-US" sz="44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a typeface="+mj-ea"/>
                <a:cs typeface="+mj-cs"/>
              </a:rPr>
              <a:t>Civil War Calling:</a:t>
            </a:r>
          </a:p>
          <a:p>
            <a:pPr algn="ctr" defTabSz="929488">
              <a:spcAft>
                <a:spcPts val="570"/>
              </a:spcAft>
            </a:pP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The Lehigh Valley</a:t>
            </a:r>
          </a:p>
          <a:p>
            <a:pPr algn="ctr" defTabSz="929488">
              <a:spcAft>
                <a:spcPts val="570"/>
              </a:spcAft>
            </a:pPr>
            <a:r>
              <a:rPr lang="en-US" sz="44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a typeface="+mj-ea"/>
                <a:cs typeface="+mj-cs"/>
              </a:rPr>
              <a:t>Response</a:t>
            </a:r>
          </a:p>
        </p:txBody>
      </p:sp>
    </p:spTree>
    <p:extLst>
      <p:ext uri="{BB962C8B-B14F-4D97-AF65-F5344CB8AC3E}">
        <p14:creationId xmlns:p14="http://schemas.microsoft.com/office/powerpoint/2010/main" val="185105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16470-CD0E-4421-9605-50B6EA62B8BF}"/>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They Wore:</a:t>
            </a:r>
            <a:br>
              <a:rPr lang="en-US" sz="5400"/>
            </a:br>
            <a:r>
              <a:rPr lang="en-US" sz="5400"/>
              <a:t>Union Soldiers</a:t>
            </a:r>
          </a:p>
        </p:txBody>
      </p:sp>
      <p:pic>
        <p:nvPicPr>
          <p:cNvPr id="4" name="Picture 3" descr="A black plastic cape with a white background&#10;&#10;Description automatically generated">
            <a:extLst>
              <a:ext uri="{FF2B5EF4-FFF2-40B4-BE49-F238E27FC236}">
                <a16:creationId xmlns:a16="http://schemas.microsoft.com/office/drawing/2014/main" id="{92205EFE-1F1C-1EBA-1E58-672E48FF255A}"/>
              </a:ext>
            </a:extLst>
          </p:cNvPr>
          <p:cNvPicPr>
            <a:picLocks noChangeAspect="1"/>
          </p:cNvPicPr>
          <p:nvPr/>
        </p:nvPicPr>
        <p:blipFill rotWithShape="1">
          <a:blip r:embed="rId3">
            <a:extLst>
              <a:ext uri="{28A0092B-C50C-407E-A947-70E740481C1C}">
                <a14:useLocalDpi xmlns:a14="http://schemas.microsoft.com/office/drawing/2010/main" val="0"/>
              </a:ext>
            </a:extLst>
          </a:blip>
          <a:srcRect l="3187" r="48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18FBAE-5C8F-131D-90F6-CCD2A85D663A}"/>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2200" dirty="0"/>
              <a:t>Rubber Coated Rain Poncho</a:t>
            </a:r>
          </a:p>
        </p:txBody>
      </p:sp>
    </p:spTree>
    <p:extLst>
      <p:ext uri="{BB962C8B-B14F-4D97-AF65-F5344CB8AC3E}">
        <p14:creationId xmlns:p14="http://schemas.microsoft.com/office/powerpoint/2010/main" val="2117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16470-CD0E-4421-9605-50B6EA62B8BF}"/>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They Wore:</a:t>
            </a:r>
            <a:br>
              <a:rPr lang="en-US" sz="5400"/>
            </a:br>
            <a:r>
              <a:rPr lang="en-US" sz="5400"/>
              <a:t>Union Soldiers</a:t>
            </a:r>
          </a:p>
        </p:txBody>
      </p:sp>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18FBAE-5C8F-131D-90F6-CCD2A85D663A}"/>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2200" dirty="0"/>
              <a:t>Leather Brogans</a:t>
            </a:r>
          </a:p>
        </p:txBody>
      </p:sp>
      <p:pic>
        <p:nvPicPr>
          <p:cNvPr id="6" name="Picture 5" descr="A close-up of a pair of shoes&#10;&#10;Description automatically generated">
            <a:extLst>
              <a:ext uri="{FF2B5EF4-FFF2-40B4-BE49-F238E27FC236}">
                <a16:creationId xmlns:a16="http://schemas.microsoft.com/office/drawing/2014/main" id="{1D1CE83C-3DB8-D726-ACDC-522CA8408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8" y="2987595"/>
            <a:ext cx="5879898" cy="3631701"/>
          </a:xfrm>
          <a:prstGeom prst="rect">
            <a:avLst/>
          </a:prstGeom>
        </p:spPr>
      </p:pic>
      <p:sp>
        <p:nvSpPr>
          <p:cNvPr id="3" name="TextBox 2">
            <a:extLst>
              <a:ext uri="{FF2B5EF4-FFF2-40B4-BE49-F238E27FC236}">
                <a16:creationId xmlns:a16="http://schemas.microsoft.com/office/drawing/2014/main" id="{E7CED928-4BA9-1939-36D7-ACFF68A883F8}"/>
              </a:ext>
            </a:extLst>
          </p:cNvPr>
          <p:cNvSpPr txBox="1"/>
          <p:nvPr/>
        </p:nvSpPr>
        <p:spPr>
          <a:xfrm>
            <a:off x="7378700" y="4470400"/>
            <a:ext cx="4170172" cy="646331"/>
          </a:xfrm>
          <a:prstGeom prst="rect">
            <a:avLst/>
          </a:prstGeom>
          <a:noFill/>
        </p:spPr>
        <p:txBody>
          <a:bodyPr wrap="square" rtlCol="0">
            <a:spAutoFit/>
          </a:bodyPr>
          <a:lstStyle/>
          <a:p>
            <a:r>
              <a:rPr lang="en-US" dirty="0"/>
              <a:t>How many miles do you think a typical soldier would have to march in a day?</a:t>
            </a:r>
          </a:p>
        </p:txBody>
      </p:sp>
    </p:spTree>
    <p:extLst>
      <p:ext uri="{BB962C8B-B14F-4D97-AF65-F5344CB8AC3E}">
        <p14:creationId xmlns:p14="http://schemas.microsoft.com/office/powerpoint/2010/main" val="11715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15F3E-D18C-7CA7-815C-E7CABA38F349}"/>
            </a:ext>
          </a:extLst>
        </p:cNvPr>
        <p:cNvGrpSpPr/>
        <p:nvPr/>
      </p:nvGrpSpPr>
      <p:grpSpPr>
        <a:xfrm>
          <a:off x="0" y="0"/>
          <a:ext cx="0" cy="0"/>
          <a:chOff x="0" y="0"/>
          <a:chExt cx="0" cy="0"/>
        </a:xfrm>
      </p:grpSpPr>
      <p:pic>
        <p:nvPicPr>
          <p:cNvPr id="6" name="Picture 5" descr="A person in a uniform&#10;&#10;Description automatically generated">
            <a:extLst>
              <a:ext uri="{FF2B5EF4-FFF2-40B4-BE49-F238E27FC236}">
                <a16:creationId xmlns:a16="http://schemas.microsoft.com/office/drawing/2014/main" id="{4D49EEE3-AEA6-D280-1F7C-387443605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698" y="244680"/>
            <a:ext cx="3721302" cy="6609307"/>
          </a:xfrm>
          <a:prstGeom prst="rect">
            <a:avLst/>
          </a:prstGeom>
        </p:spPr>
      </p:pic>
      <p:pic>
        <p:nvPicPr>
          <p:cNvPr id="9" name="Picture 8" descr="A person wearing a backpack&#10;&#10;Description automatically generated">
            <a:extLst>
              <a:ext uri="{FF2B5EF4-FFF2-40B4-BE49-F238E27FC236}">
                <a16:creationId xmlns:a16="http://schemas.microsoft.com/office/drawing/2014/main" id="{C087CD8C-891D-BF12-79C2-E5C973377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8" y="220117"/>
            <a:ext cx="4423371" cy="6609307"/>
          </a:xfrm>
          <a:prstGeom prst="rect">
            <a:avLst/>
          </a:prstGeom>
        </p:spPr>
      </p:pic>
      <p:sp>
        <p:nvSpPr>
          <p:cNvPr id="2" name="Subtitle 2">
            <a:extLst>
              <a:ext uri="{FF2B5EF4-FFF2-40B4-BE49-F238E27FC236}">
                <a16:creationId xmlns:a16="http://schemas.microsoft.com/office/drawing/2014/main" id="{1EE91D72-AB22-4D36-2EA3-CE33B30AB05E}"/>
              </a:ext>
            </a:extLst>
          </p:cNvPr>
          <p:cNvSpPr txBox="1">
            <a:spLocks/>
          </p:cNvSpPr>
          <p:nvPr/>
        </p:nvSpPr>
        <p:spPr>
          <a:xfrm>
            <a:off x="2559561" y="3830249"/>
            <a:ext cx="7796463" cy="7647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29488">
              <a:spcBef>
                <a:spcPts val="1016"/>
              </a:spcBef>
              <a:buNone/>
            </a:pPr>
            <a:r>
              <a:rPr lang="en-US" sz="3600" kern="1200" dirty="0">
                <a:ln w="10160">
                  <a:solidFill>
                    <a:schemeClr val="accent5"/>
                  </a:solidFill>
                  <a:prstDash val="solid"/>
                </a:ln>
                <a:effectLst>
                  <a:outerShdw blurRad="38100" dist="22860" dir="5400000" algn="tl" rotWithShape="0">
                    <a:srgbClr val="000000">
                      <a:alpha val="30000"/>
                    </a:srgbClr>
                  </a:outerShdw>
                </a:effectLst>
                <a:latin typeface="+mn-lt"/>
                <a:ea typeface="+mn-ea"/>
                <a:cs typeface="+mn-cs"/>
              </a:rPr>
              <a:t>What They Carried</a:t>
            </a:r>
            <a:endParaRPr lang="en-US" sz="3600" dirty="0">
              <a:ln w="10160">
                <a:solidFill>
                  <a:schemeClr val="accent5"/>
                </a:solidFill>
                <a:prstDash val="solid"/>
              </a:ln>
              <a:effectLst>
                <a:outerShdw blurRad="38100" dist="22860" dir="5400000" algn="tl" rotWithShape="0">
                  <a:srgbClr val="000000">
                    <a:alpha val="30000"/>
                  </a:srgbClr>
                </a:outerShdw>
              </a:effectLst>
            </a:endParaRPr>
          </a:p>
        </p:txBody>
      </p:sp>
      <p:sp>
        <p:nvSpPr>
          <p:cNvPr id="4" name="TextBox 3">
            <a:extLst>
              <a:ext uri="{FF2B5EF4-FFF2-40B4-BE49-F238E27FC236}">
                <a16:creationId xmlns:a16="http://schemas.microsoft.com/office/drawing/2014/main" id="{43A1540F-AB8B-289E-AEB8-2EA5C397E655}"/>
              </a:ext>
            </a:extLst>
          </p:cNvPr>
          <p:cNvSpPr txBox="1"/>
          <p:nvPr/>
        </p:nvSpPr>
        <p:spPr>
          <a:xfrm>
            <a:off x="3358179" y="750205"/>
            <a:ext cx="5475642" cy="2277547"/>
          </a:xfrm>
          <a:prstGeom prst="rect">
            <a:avLst/>
          </a:prstGeom>
          <a:noFill/>
        </p:spPr>
        <p:txBody>
          <a:bodyPr wrap="square" rtlCol="0">
            <a:spAutoFit/>
          </a:bodyPr>
          <a:lstStyle/>
          <a:p>
            <a:pPr algn="ctr" defTabSz="929488">
              <a:spcAft>
                <a:spcPts val="570"/>
              </a:spcAft>
            </a:pPr>
            <a:r>
              <a:rPr lang="en-US" sz="44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a typeface="+mj-ea"/>
                <a:cs typeface="+mj-cs"/>
              </a:rPr>
              <a:t>Civil War Calling:</a:t>
            </a:r>
          </a:p>
          <a:p>
            <a:pPr algn="ctr" defTabSz="929488">
              <a:spcAft>
                <a:spcPts val="570"/>
              </a:spcAft>
            </a:pP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The Lehigh Valley</a:t>
            </a:r>
          </a:p>
          <a:p>
            <a:pPr algn="ctr" defTabSz="929488">
              <a:spcAft>
                <a:spcPts val="570"/>
              </a:spcAft>
            </a:pPr>
            <a:r>
              <a:rPr lang="en-US" sz="44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a typeface="+mj-ea"/>
                <a:cs typeface="+mj-cs"/>
              </a:rPr>
              <a:t>Response</a:t>
            </a:r>
          </a:p>
        </p:txBody>
      </p:sp>
    </p:spTree>
    <p:extLst>
      <p:ext uri="{BB962C8B-B14F-4D97-AF65-F5344CB8AC3E}">
        <p14:creationId xmlns:p14="http://schemas.microsoft.com/office/powerpoint/2010/main" val="54110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3860BD-2B77-4099-8348-E7AB857CD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9921C-31A4-4024-886E-1031BEFD7942}"/>
              </a:ext>
            </a:extLst>
          </p:cNvPr>
          <p:cNvSpPr>
            <a:spLocks noGrp="1"/>
          </p:cNvSpPr>
          <p:nvPr>
            <p:ph type="title"/>
          </p:nvPr>
        </p:nvSpPr>
        <p:spPr>
          <a:xfrm>
            <a:off x="532015" y="3930305"/>
            <a:ext cx="3861960" cy="2437244"/>
          </a:xfrm>
        </p:spPr>
        <p:txBody>
          <a:bodyPr vert="horz" lIns="91440" tIns="45720" rIns="91440" bIns="45720" rtlCol="0" anchor="ctr">
            <a:normAutofit/>
          </a:bodyPr>
          <a:lstStyle/>
          <a:p>
            <a:r>
              <a:rPr lang="en-US" sz="3600" kern="1200">
                <a:solidFill>
                  <a:schemeClr val="tx1"/>
                </a:solidFill>
                <a:latin typeface="+mj-lt"/>
                <a:ea typeface="+mj-ea"/>
                <a:cs typeface="+mj-cs"/>
              </a:rPr>
              <a:t>What They Carried</a:t>
            </a:r>
          </a:p>
        </p:txBody>
      </p:sp>
      <p:sp>
        <p:nvSpPr>
          <p:cNvPr id="23" name="Rectangle 2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leather bag with straps&#10;&#10;Description automatically generated">
            <a:extLst>
              <a:ext uri="{FF2B5EF4-FFF2-40B4-BE49-F238E27FC236}">
                <a16:creationId xmlns:a16="http://schemas.microsoft.com/office/drawing/2014/main" id="{E654C01C-2928-17DE-799F-AEB64EE8C622}"/>
              </a:ext>
            </a:extLst>
          </p:cNvPr>
          <p:cNvPicPr>
            <a:picLocks noChangeAspect="1"/>
          </p:cNvPicPr>
          <p:nvPr/>
        </p:nvPicPr>
        <p:blipFill rotWithShape="1">
          <a:blip r:embed="rId3">
            <a:extLst>
              <a:ext uri="{28A0092B-C50C-407E-A947-70E740481C1C}">
                <a14:useLocalDpi xmlns:a14="http://schemas.microsoft.com/office/drawing/2010/main" val="0"/>
              </a:ext>
            </a:extLst>
          </a:blip>
          <a:srcRect t="5527" r="-7" b="-7"/>
          <a:stretch/>
        </p:blipFill>
        <p:spPr>
          <a:xfrm>
            <a:off x="778779" y="380770"/>
            <a:ext cx="2507107" cy="2811320"/>
          </a:xfrm>
          <a:prstGeom prst="rect">
            <a:avLst/>
          </a:prstGeom>
        </p:spPr>
      </p:pic>
      <p:pic>
        <p:nvPicPr>
          <p:cNvPr id="14" name="Picture 13" descr="A black bag with white straps&#10;&#10;Description automatically generated">
            <a:extLst>
              <a:ext uri="{FF2B5EF4-FFF2-40B4-BE49-F238E27FC236}">
                <a16:creationId xmlns:a16="http://schemas.microsoft.com/office/drawing/2014/main" id="{A7977F0A-FF36-8A49-44FB-000834258C60}"/>
              </a:ext>
            </a:extLst>
          </p:cNvPr>
          <p:cNvPicPr>
            <a:picLocks noChangeAspect="1"/>
          </p:cNvPicPr>
          <p:nvPr/>
        </p:nvPicPr>
        <p:blipFill rotWithShape="1">
          <a:blip r:embed="rId4">
            <a:extLst>
              <a:ext uri="{28A0092B-C50C-407E-A947-70E740481C1C}">
                <a14:useLocalDpi xmlns:a14="http://schemas.microsoft.com/office/drawing/2010/main" val="0"/>
              </a:ext>
            </a:extLst>
          </a:blip>
          <a:srcRect r="1421" b="-4"/>
          <a:stretch/>
        </p:blipFill>
        <p:spPr>
          <a:xfrm>
            <a:off x="8945077" y="432924"/>
            <a:ext cx="2507982" cy="2811320"/>
          </a:xfrm>
          <a:prstGeom prst="rect">
            <a:avLst/>
          </a:prstGeom>
        </p:spPr>
      </p:pic>
      <p:pic>
        <p:nvPicPr>
          <p:cNvPr id="16" name="Picture 15" descr="A black bag with a white pocket&#10;&#10;Description automatically generated">
            <a:extLst>
              <a:ext uri="{FF2B5EF4-FFF2-40B4-BE49-F238E27FC236}">
                <a16:creationId xmlns:a16="http://schemas.microsoft.com/office/drawing/2014/main" id="{53061091-AB37-263C-9FC5-C3B8251A34CB}"/>
              </a:ext>
            </a:extLst>
          </p:cNvPr>
          <p:cNvPicPr>
            <a:picLocks noChangeAspect="1"/>
          </p:cNvPicPr>
          <p:nvPr/>
        </p:nvPicPr>
        <p:blipFill rotWithShape="1">
          <a:blip r:embed="rId5">
            <a:extLst>
              <a:ext uri="{28A0092B-C50C-407E-A947-70E740481C1C}">
                <a14:useLocalDpi xmlns:a14="http://schemas.microsoft.com/office/drawing/2010/main" val="0"/>
              </a:ext>
            </a:extLst>
          </a:blip>
          <a:srcRect r="33987" b="3"/>
          <a:stretch/>
        </p:blipFill>
        <p:spPr>
          <a:xfrm>
            <a:off x="6259368" y="380769"/>
            <a:ext cx="2507982" cy="2811320"/>
          </a:xfrm>
          <a:prstGeom prst="rect">
            <a:avLst/>
          </a:prstGeom>
        </p:spPr>
      </p:pic>
      <p:sp>
        <p:nvSpPr>
          <p:cNvPr id="27" name="Rectangle 2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2B994D-3CC7-8F62-5F2F-74FF9AC4A450}"/>
              </a:ext>
            </a:extLst>
          </p:cNvPr>
          <p:cNvSpPr txBox="1"/>
          <p:nvPr/>
        </p:nvSpPr>
        <p:spPr>
          <a:xfrm>
            <a:off x="5162719" y="3930305"/>
            <a:ext cx="6586915" cy="2437244"/>
          </a:xfrm>
          <a:prstGeom prst="rect">
            <a:avLst/>
          </a:prstGeom>
        </p:spPr>
        <p:txBody>
          <a:bodyPr vert="horz" lIns="91440" tIns="45720" rIns="91440" bIns="45720" rtlCol="0" anchor="ctr">
            <a:normAutofit/>
          </a:bodyPr>
          <a:lstStyle/>
          <a:p>
            <a:pPr>
              <a:lnSpc>
                <a:spcPct val="90000"/>
              </a:lnSpc>
              <a:spcAft>
                <a:spcPts val="600"/>
              </a:spcAft>
            </a:pPr>
            <a:r>
              <a:rPr lang="en-US" sz="2000" dirty="0"/>
              <a:t>Leather Knapsack covered with tar (shown from different angles)</a:t>
            </a:r>
          </a:p>
          <a:p>
            <a:pPr marL="342900" indent="-342900">
              <a:lnSpc>
                <a:spcPct val="90000"/>
              </a:lnSpc>
              <a:spcAft>
                <a:spcPts val="600"/>
              </a:spcAft>
              <a:buFont typeface="Arial" panose="020B0604020202020204" pitchFamily="34" charset="0"/>
              <a:buChar char="•"/>
            </a:pPr>
            <a:r>
              <a:rPr lang="en-US" sz="2000" dirty="0"/>
              <a:t>Why do you think bags were covered with tar?</a:t>
            </a:r>
          </a:p>
        </p:txBody>
      </p:sp>
      <p:pic>
        <p:nvPicPr>
          <p:cNvPr id="18" name="Picture 17" descr="A black leather bag with straps&#10;&#10;Description automatically generated">
            <a:extLst>
              <a:ext uri="{FF2B5EF4-FFF2-40B4-BE49-F238E27FC236}">
                <a16:creationId xmlns:a16="http://schemas.microsoft.com/office/drawing/2014/main" id="{B9776AE8-686D-C1D3-6C4E-D383E4C328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7084" y="745344"/>
            <a:ext cx="2939925" cy="2017596"/>
          </a:xfrm>
          <a:prstGeom prst="rect">
            <a:avLst/>
          </a:prstGeom>
        </p:spPr>
      </p:pic>
    </p:spTree>
    <p:extLst>
      <p:ext uri="{BB962C8B-B14F-4D97-AF65-F5344CB8AC3E}">
        <p14:creationId xmlns:p14="http://schemas.microsoft.com/office/powerpoint/2010/main" val="373753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9921C-31A4-4024-886E-1031BEFD7942}"/>
              </a:ext>
            </a:extLst>
          </p:cNvPr>
          <p:cNvSpPr>
            <a:spLocks noGrp="1"/>
          </p:cNvSpPr>
          <p:nvPr>
            <p:ph type="title"/>
          </p:nvPr>
        </p:nvSpPr>
        <p:spPr>
          <a:xfrm>
            <a:off x="890338" y="1423551"/>
            <a:ext cx="3734014" cy="2903220"/>
          </a:xfrm>
        </p:spPr>
        <p:txBody>
          <a:bodyPr vert="horz" lIns="91440" tIns="45720" rIns="91440" bIns="45720" rtlCol="0" anchor="b">
            <a:normAutofit/>
          </a:bodyPr>
          <a:lstStyle/>
          <a:p>
            <a:r>
              <a:rPr lang="en-US" sz="5400" dirty="0"/>
              <a:t>What They Carried</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2B994D-3CC7-8F62-5F2F-74FF9AC4A450}"/>
              </a:ext>
            </a:extLst>
          </p:cNvPr>
          <p:cNvSpPr txBox="1"/>
          <p:nvPr/>
        </p:nvSpPr>
        <p:spPr>
          <a:xfrm>
            <a:off x="1106217" y="4571625"/>
            <a:ext cx="3935035" cy="923330"/>
          </a:xfrm>
          <a:prstGeom prst="rect">
            <a:avLst/>
          </a:prstGeom>
          <a:noFill/>
        </p:spPr>
        <p:txBody>
          <a:bodyPr wrap="square" rtlCol="0">
            <a:spAutoFit/>
          </a:bodyPr>
          <a:lstStyle/>
          <a:p>
            <a:r>
              <a:rPr lang="en-US" dirty="0"/>
              <a:t>Haversack</a:t>
            </a:r>
          </a:p>
          <a:p>
            <a:pPr marL="285750" indent="-285750">
              <a:buFont typeface="Arial" panose="020B0604020202020204" pitchFamily="34" charset="0"/>
              <a:buChar char="•"/>
            </a:pPr>
            <a:r>
              <a:rPr lang="en-US" dirty="0"/>
              <a:t>Coated with tar to protect contents from moisture.</a:t>
            </a:r>
          </a:p>
        </p:txBody>
      </p:sp>
      <p:pic>
        <p:nvPicPr>
          <p:cNvPr id="10" name="Content Placeholder 9" descr="A grey bag with straps&#10;&#10;Description automatically generated">
            <a:extLst>
              <a:ext uri="{FF2B5EF4-FFF2-40B4-BE49-F238E27FC236}">
                <a16:creationId xmlns:a16="http://schemas.microsoft.com/office/drawing/2014/main" id="{6DA233DF-3290-8DBD-89AD-CDDC6E8594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7653" y="364034"/>
            <a:ext cx="3474720" cy="6129931"/>
          </a:xfrm>
        </p:spPr>
      </p:pic>
      <p:sp>
        <p:nvSpPr>
          <p:cNvPr id="3" name="TextBox 2">
            <a:extLst>
              <a:ext uri="{FF2B5EF4-FFF2-40B4-BE49-F238E27FC236}">
                <a16:creationId xmlns:a16="http://schemas.microsoft.com/office/drawing/2014/main" id="{A3705747-783F-B7E5-A030-9DCA034B65CA}"/>
              </a:ext>
            </a:extLst>
          </p:cNvPr>
          <p:cNvSpPr txBox="1"/>
          <p:nvPr/>
        </p:nvSpPr>
        <p:spPr>
          <a:xfrm>
            <a:off x="1106217" y="5664425"/>
            <a:ext cx="5243783" cy="923330"/>
          </a:xfrm>
          <a:prstGeom prst="rect">
            <a:avLst/>
          </a:prstGeom>
          <a:noFill/>
        </p:spPr>
        <p:txBody>
          <a:bodyPr wrap="square" rtlCol="0">
            <a:spAutoFit/>
          </a:bodyPr>
          <a:lstStyle/>
          <a:p>
            <a:r>
              <a:rPr lang="en-US" dirty="0"/>
              <a:t>How heavy do you think the knapsack and haversack would have been to carry when filled with supplies?</a:t>
            </a:r>
          </a:p>
        </p:txBody>
      </p:sp>
    </p:spTree>
    <p:extLst>
      <p:ext uri="{BB962C8B-B14F-4D97-AF65-F5344CB8AC3E}">
        <p14:creationId xmlns:p14="http://schemas.microsoft.com/office/powerpoint/2010/main" val="139756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9921C-31A4-4024-886E-1031BEFD7942}"/>
              </a:ext>
            </a:extLst>
          </p:cNvPr>
          <p:cNvSpPr>
            <a:spLocks noGrp="1"/>
          </p:cNvSpPr>
          <p:nvPr>
            <p:ph type="title"/>
          </p:nvPr>
        </p:nvSpPr>
        <p:spPr>
          <a:xfrm>
            <a:off x="890337" y="1186180"/>
            <a:ext cx="3734014" cy="2903220"/>
          </a:xfrm>
        </p:spPr>
        <p:txBody>
          <a:bodyPr vert="horz" lIns="91440" tIns="45720" rIns="91440" bIns="45720" rtlCol="0" anchor="b">
            <a:normAutofit/>
          </a:bodyPr>
          <a:lstStyle/>
          <a:p>
            <a:r>
              <a:rPr lang="en-US" sz="5400" dirty="0"/>
              <a:t>What They Carried</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indoor&#10;&#10;Description automatically generated">
            <a:extLst>
              <a:ext uri="{FF2B5EF4-FFF2-40B4-BE49-F238E27FC236}">
                <a16:creationId xmlns:a16="http://schemas.microsoft.com/office/drawing/2014/main" id="{73636704-02D1-C5CB-3F0D-F14383D5932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47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252B994D-3CC7-8F62-5F2F-74FF9AC4A450}"/>
              </a:ext>
            </a:extLst>
          </p:cNvPr>
          <p:cNvSpPr txBox="1"/>
          <p:nvPr/>
        </p:nvSpPr>
        <p:spPr>
          <a:xfrm>
            <a:off x="789827" y="4554858"/>
            <a:ext cx="3935035" cy="1477328"/>
          </a:xfrm>
          <a:prstGeom prst="rect">
            <a:avLst/>
          </a:prstGeom>
          <a:noFill/>
        </p:spPr>
        <p:txBody>
          <a:bodyPr wrap="square" rtlCol="0">
            <a:spAutoFit/>
          </a:bodyPr>
          <a:lstStyle/>
          <a:p>
            <a:r>
              <a:rPr lang="en-US" dirty="0"/>
              <a:t>Eating Utensils and Storage Bags</a:t>
            </a:r>
          </a:p>
          <a:p>
            <a:pPr marL="285750" indent="-285750">
              <a:buFont typeface="Arial" panose="020B0604020202020204" pitchFamily="34" charset="0"/>
              <a:buChar char="•"/>
            </a:pPr>
            <a:r>
              <a:rPr lang="en-US" dirty="0"/>
              <a:t>1 plate and  set of utensils</a:t>
            </a:r>
          </a:p>
          <a:p>
            <a:pPr marL="285750" indent="-285750">
              <a:buFont typeface="Arial" panose="020B0604020202020204" pitchFamily="34" charset="0"/>
              <a:buChar char="•"/>
            </a:pPr>
            <a:r>
              <a:rPr lang="en-US" dirty="0"/>
              <a:t>1 cup</a:t>
            </a:r>
          </a:p>
          <a:p>
            <a:pPr marL="285750" indent="-285750">
              <a:buFont typeface="Arial" panose="020B0604020202020204" pitchFamily="34" charset="0"/>
              <a:buChar char="•"/>
            </a:pPr>
            <a:r>
              <a:rPr lang="en-US" dirty="0"/>
              <a:t>And storage bag for keeping materials clean</a:t>
            </a:r>
          </a:p>
        </p:txBody>
      </p:sp>
    </p:spTree>
    <p:extLst>
      <p:ext uri="{BB962C8B-B14F-4D97-AF65-F5344CB8AC3E}">
        <p14:creationId xmlns:p14="http://schemas.microsoft.com/office/powerpoint/2010/main" val="28336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9921C-31A4-4024-886E-1031BEFD7942}"/>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What They Carried</a:t>
            </a:r>
          </a:p>
        </p:txBody>
      </p:sp>
      <p:pic>
        <p:nvPicPr>
          <p:cNvPr id="10" name="Picture 9" descr="A black leather case with a gold emblem&#10;&#10;Description automatically generated">
            <a:extLst>
              <a:ext uri="{FF2B5EF4-FFF2-40B4-BE49-F238E27FC236}">
                <a16:creationId xmlns:a16="http://schemas.microsoft.com/office/drawing/2014/main" id="{12051BD6-C1BF-487A-E19B-A50DB0489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1619233"/>
            <a:ext cx="5458968" cy="3619533"/>
          </a:xfrm>
          <a:prstGeom prst="rect">
            <a:avLst/>
          </a:prstGeom>
        </p:spPr>
      </p:pic>
      <p:sp>
        <p:nvSpPr>
          <p:cNvPr id="2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2B994D-3CC7-8F62-5F2F-74FF9AC4A450}"/>
              </a:ext>
            </a:extLst>
          </p:cNvPr>
          <p:cNvSpPr txBox="1"/>
          <p:nvPr/>
        </p:nvSpPr>
        <p:spPr>
          <a:xfrm>
            <a:off x="6739128" y="2664886"/>
            <a:ext cx="4818888" cy="3550789"/>
          </a:xfrm>
          <a:prstGeom prst="rect">
            <a:avLst/>
          </a:prstGeom>
        </p:spPr>
        <p:txBody>
          <a:bodyPr vert="horz" lIns="91440" tIns="45720" rIns="91440" bIns="45720" rtlCol="0" anchor="t">
            <a:normAutofit/>
          </a:bodyPr>
          <a:lstStyle/>
          <a:p>
            <a:pPr>
              <a:lnSpc>
                <a:spcPct val="90000"/>
              </a:lnSpc>
              <a:spcAft>
                <a:spcPts val="600"/>
              </a:spcAft>
            </a:pPr>
            <a:r>
              <a:rPr lang="en-US" sz="2200" dirty="0"/>
              <a:t>Leather Cartridge Box, which stored ammunition for their rifle.</a:t>
            </a:r>
          </a:p>
        </p:txBody>
      </p:sp>
    </p:spTree>
    <p:extLst>
      <p:ext uri="{BB962C8B-B14F-4D97-AF65-F5344CB8AC3E}">
        <p14:creationId xmlns:p14="http://schemas.microsoft.com/office/powerpoint/2010/main" val="398133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9921C-31A4-4024-886E-1031BEFD794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What They Carried</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2B994D-3CC7-8F62-5F2F-74FF9AC4A450}"/>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dirty="0"/>
              <a:t>Canteen with sky blue protective wool cover</a:t>
            </a:r>
          </a:p>
        </p:txBody>
      </p:sp>
      <p:pic>
        <p:nvPicPr>
          <p:cNvPr id="4" name="Picture 3" descr="A water flask with a chain&#10;&#10;Description automatically generated">
            <a:extLst>
              <a:ext uri="{FF2B5EF4-FFF2-40B4-BE49-F238E27FC236}">
                <a16:creationId xmlns:a16="http://schemas.microsoft.com/office/drawing/2014/main" id="{732188C4-4E8B-0237-8370-DE4BD78B6240}"/>
              </a:ext>
            </a:extLst>
          </p:cNvPr>
          <p:cNvPicPr>
            <a:picLocks noChangeAspect="1"/>
          </p:cNvPicPr>
          <p:nvPr/>
        </p:nvPicPr>
        <p:blipFill rotWithShape="1">
          <a:blip r:embed="rId3">
            <a:extLst>
              <a:ext uri="{28A0092B-C50C-407E-A947-70E740481C1C}">
                <a14:useLocalDpi xmlns:a14="http://schemas.microsoft.com/office/drawing/2010/main" val="0"/>
              </a:ext>
            </a:extLst>
          </a:blip>
          <a:srcRect t="98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538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7C5F937-FDA4-49FD-A135-03738460F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15E37C-522A-423F-B958-36BF6614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9921C-31A4-4024-886E-1031BEFD7942}"/>
              </a:ext>
            </a:extLst>
          </p:cNvPr>
          <p:cNvSpPr>
            <a:spLocks noGrp="1"/>
          </p:cNvSpPr>
          <p:nvPr>
            <p:ph type="title"/>
          </p:nvPr>
        </p:nvSpPr>
        <p:spPr>
          <a:xfrm>
            <a:off x="630936" y="4562856"/>
            <a:ext cx="3419856" cy="1600200"/>
          </a:xfrm>
        </p:spPr>
        <p:txBody>
          <a:bodyPr vert="horz" lIns="91440" tIns="45720" rIns="91440" bIns="45720" rtlCol="0" anchor="ctr">
            <a:normAutofit/>
          </a:bodyPr>
          <a:lstStyle/>
          <a:p>
            <a:r>
              <a:rPr lang="en-US" kern="1200">
                <a:solidFill>
                  <a:srgbClr val="FFFFFF"/>
                </a:solidFill>
                <a:latin typeface="+mj-lt"/>
                <a:ea typeface="+mj-ea"/>
                <a:cs typeface="+mj-cs"/>
              </a:rPr>
              <a:t>What They Carried</a:t>
            </a:r>
          </a:p>
        </p:txBody>
      </p:sp>
      <p:pic>
        <p:nvPicPr>
          <p:cNvPr id="4" name="Picture 3" descr="A folded grey blanket on a white background&#10;&#10;Description automatically generated">
            <a:extLst>
              <a:ext uri="{FF2B5EF4-FFF2-40B4-BE49-F238E27FC236}">
                <a16:creationId xmlns:a16="http://schemas.microsoft.com/office/drawing/2014/main" id="{06F8405E-ECB2-AEA7-D11A-290B8259F3A8}"/>
              </a:ext>
            </a:extLst>
          </p:cNvPr>
          <p:cNvPicPr>
            <a:picLocks noChangeAspect="1"/>
          </p:cNvPicPr>
          <p:nvPr/>
        </p:nvPicPr>
        <p:blipFill rotWithShape="1">
          <a:blip r:embed="rId3">
            <a:extLst>
              <a:ext uri="{28A0092B-C50C-407E-A947-70E740481C1C}">
                <a14:useLocalDpi xmlns:a14="http://schemas.microsoft.com/office/drawing/2010/main" val="0"/>
              </a:ext>
            </a:extLst>
          </a:blip>
          <a:srcRect t="4060"/>
          <a:stretch/>
        </p:blipFill>
        <p:spPr>
          <a:xfrm>
            <a:off x="20" y="10"/>
            <a:ext cx="6095980" cy="4196271"/>
          </a:xfrm>
          <a:custGeom>
            <a:avLst/>
            <a:gdLst/>
            <a:ahLst/>
            <a:cxnLst/>
            <a:rect l="l" t="t" r="r" b="b"/>
            <a:pathLst>
              <a:path w="6005375" h="4196281">
                <a:moveTo>
                  <a:pt x="0" y="0"/>
                </a:moveTo>
                <a:lnTo>
                  <a:pt x="6000673" y="0"/>
                </a:lnTo>
                <a:lnTo>
                  <a:pt x="5998730" y="19709"/>
                </a:lnTo>
                <a:cubicBezTo>
                  <a:pt x="6001245" y="280059"/>
                  <a:pt x="5986414" y="540409"/>
                  <a:pt x="5999656" y="800631"/>
                </a:cubicBezTo>
                <a:cubicBezTo>
                  <a:pt x="6009854"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2" y="3561638"/>
                  <a:pt x="5989196" y="3805463"/>
                </a:cubicBezTo>
                <a:cubicBezTo>
                  <a:pt x="5985594" y="3872508"/>
                  <a:pt x="5984647" y="3939633"/>
                  <a:pt x="5986348" y="4006695"/>
                </a:cubicBezTo>
                <a:lnTo>
                  <a:pt x="5997254" y="4174633"/>
                </a:lnTo>
                <a:lnTo>
                  <a:pt x="5951600" y="4176620"/>
                </a:lnTo>
                <a:cubicBezTo>
                  <a:pt x="5886701" y="4176651"/>
                  <a:pt x="5821787" y="4174749"/>
                  <a:pt x="5756904" y="4173480"/>
                </a:cubicBezTo>
                <a:cubicBezTo>
                  <a:pt x="5518558" y="4169040"/>
                  <a:pt x="5280085" y="4173480"/>
                  <a:pt x="5042246" y="4150774"/>
                </a:cubicBezTo>
                <a:cubicBezTo>
                  <a:pt x="4977617" y="4144622"/>
                  <a:pt x="4912545" y="4140690"/>
                  <a:pt x="4847599" y="4141467"/>
                </a:cubicBezTo>
                <a:cubicBezTo>
                  <a:pt x="4782654" y="4142244"/>
                  <a:pt x="4717834" y="4147730"/>
                  <a:pt x="4653712" y="4160414"/>
                </a:cubicBezTo>
                <a:cubicBezTo>
                  <a:pt x="4446570" y="4200625"/>
                  <a:pt x="4238795" y="4203162"/>
                  <a:pt x="4029496" y="4186925"/>
                </a:cubicBezTo>
                <a:cubicBezTo>
                  <a:pt x="3943620" y="4180203"/>
                  <a:pt x="3857745" y="4169040"/>
                  <a:pt x="3771488" y="4171196"/>
                </a:cubicBezTo>
                <a:cubicBezTo>
                  <a:pt x="3623584" y="4175129"/>
                  <a:pt x="3475553" y="4167137"/>
                  <a:pt x="3327522" y="4169167"/>
                </a:cubicBezTo>
                <a:cubicBezTo>
                  <a:pt x="3323527" y="4169738"/>
                  <a:pt x="3319442" y="4169205"/>
                  <a:pt x="3315726" y="4167645"/>
                </a:cubicBezTo>
                <a:cubicBezTo>
                  <a:pt x="3278940" y="4142402"/>
                  <a:pt x="3238602" y="4152169"/>
                  <a:pt x="3200548" y="4158765"/>
                </a:cubicBezTo>
                <a:cubicBezTo>
                  <a:pt x="3074081" y="4180710"/>
                  <a:pt x="2947741" y="4191492"/>
                  <a:pt x="2819245" y="4174494"/>
                </a:cubicBezTo>
                <a:cubicBezTo>
                  <a:pt x="2696545" y="4156698"/>
                  <a:pt x="2572095" y="4154478"/>
                  <a:pt x="2448850" y="4167898"/>
                </a:cubicBezTo>
                <a:cubicBezTo>
                  <a:pt x="2279382" y="4187687"/>
                  <a:pt x="2110548" y="4183501"/>
                  <a:pt x="1941461" y="4167898"/>
                </a:cubicBezTo>
                <a:cubicBezTo>
                  <a:pt x="1872836" y="4161556"/>
                  <a:pt x="1803197" y="4150774"/>
                  <a:pt x="1735207" y="4166630"/>
                </a:cubicBezTo>
                <a:cubicBezTo>
                  <a:pt x="1651488" y="4186038"/>
                  <a:pt x="1568022" y="4179695"/>
                  <a:pt x="1484049" y="4175382"/>
                </a:cubicBezTo>
                <a:cubicBezTo>
                  <a:pt x="1377751" y="4169801"/>
                  <a:pt x="1271707" y="4153692"/>
                  <a:pt x="1165028" y="4166376"/>
                </a:cubicBezTo>
                <a:cubicBezTo>
                  <a:pt x="1115684" y="4172211"/>
                  <a:pt x="1066721" y="4181471"/>
                  <a:pt x="1016743" y="4179061"/>
                </a:cubicBezTo>
                <a:cubicBezTo>
                  <a:pt x="878480" y="4172719"/>
                  <a:pt x="740343" y="4165235"/>
                  <a:pt x="601825" y="4166376"/>
                </a:cubicBezTo>
                <a:cubicBezTo>
                  <a:pt x="543856" y="4166757"/>
                  <a:pt x="486267" y="4168659"/>
                  <a:pt x="428552" y="4172845"/>
                </a:cubicBezTo>
                <a:cubicBezTo>
                  <a:pt x="320858" y="4180710"/>
                  <a:pt x="213545" y="4170055"/>
                  <a:pt x="106233" y="4166249"/>
                </a:cubicBezTo>
                <a:lnTo>
                  <a:pt x="0" y="4171008"/>
                </a:lnTo>
                <a:close/>
              </a:path>
            </a:pathLst>
          </a:custGeom>
        </p:spPr>
      </p:pic>
      <p:pic>
        <p:nvPicPr>
          <p:cNvPr id="5" name="Picture 4" descr="A black leather pillow with a gold button&#10;&#10;Description automatically generated">
            <a:extLst>
              <a:ext uri="{FF2B5EF4-FFF2-40B4-BE49-F238E27FC236}">
                <a16:creationId xmlns:a16="http://schemas.microsoft.com/office/drawing/2014/main" id="{6336C2CA-17B6-8444-0AA7-4959C0984DF3}"/>
              </a:ext>
            </a:extLst>
          </p:cNvPr>
          <p:cNvPicPr>
            <a:picLocks noChangeAspect="1"/>
          </p:cNvPicPr>
          <p:nvPr/>
        </p:nvPicPr>
        <p:blipFill rotWithShape="1">
          <a:blip r:embed="rId4">
            <a:extLst>
              <a:ext uri="{28A0092B-C50C-407E-A947-70E740481C1C}">
                <a14:useLocalDpi xmlns:a14="http://schemas.microsoft.com/office/drawing/2010/main" val="0"/>
              </a:ext>
            </a:extLst>
          </a:blip>
          <a:srcRect l="7084" r="8165" b="-1"/>
          <a:stretch/>
        </p:blipFill>
        <p:spPr>
          <a:xfrm>
            <a:off x="6019800" y="-1"/>
            <a:ext cx="6172193" cy="418767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0" name="sketch line">
            <a:extLst>
              <a:ext uri="{FF2B5EF4-FFF2-40B4-BE49-F238E27FC236}">
                <a16:creationId xmlns:a16="http://schemas.microsoft.com/office/drawing/2014/main" id="{C125E75E-F290-415E-9397-4DAC206C5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533095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2B994D-3CC7-8F62-5F2F-74FF9AC4A450}"/>
              </a:ext>
            </a:extLst>
          </p:cNvPr>
          <p:cNvSpPr txBox="1"/>
          <p:nvPr/>
        </p:nvSpPr>
        <p:spPr>
          <a:xfrm>
            <a:off x="4654294" y="4562856"/>
            <a:ext cx="6894576" cy="16002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solidFill>
                  <a:srgbClr val="FFFFFF"/>
                </a:solidFill>
              </a:rPr>
              <a:t>One Heavy Wool Blanket and</a:t>
            </a:r>
          </a:p>
          <a:p>
            <a:pPr indent="-228600">
              <a:lnSpc>
                <a:spcPct val="90000"/>
              </a:lnSpc>
              <a:spcAft>
                <a:spcPts val="600"/>
              </a:spcAft>
              <a:buFont typeface="Arial" panose="020B0604020202020204" pitchFamily="34" charset="0"/>
              <a:buChar char="•"/>
            </a:pPr>
            <a:r>
              <a:rPr lang="en-US" sz="2200" dirty="0">
                <a:solidFill>
                  <a:srgbClr val="FFFFFF"/>
                </a:solidFill>
              </a:rPr>
              <a:t>One Rubber Coated Gum Blanket</a:t>
            </a:r>
          </a:p>
        </p:txBody>
      </p:sp>
      <p:sp>
        <p:nvSpPr>
          <p:cNvPr id="3" name="TextBox 2">
            <a:extLst>
              <a:ext uri="{FF2B5EF4-FFF2-40B4-BE49-F238E27FC236}">
                <a16:creationId xmlns:a16="http://schemas.microsoft.com/office/drawing/2014/main" id="{F7ED8F13-3423-6663-6595-DD9C319F68D1}"/>
              </a:ext>
            </a:extLst>
          </p:cNvPr>
          <p:cNvSpPr txBox="1"/>
          <p:nvPr/>
        </p:nvSpPr>
        <p:spPr>
          <a:xfrm>
            <a:off x="4654294" y="6163056"/>
            <a:ext cx="6906770" cy="369332"/>
          </a:xfrm>
          <a:prstGeom prst="rect">
            <a:avLst/>
          </a:prstGeom>
          <a:noFill/>
        </p:spPr>
        <p:txBody>
          <a:bodyPr wrap="square" rtlCol="0">
            <a:spAutoFit/>
          </a:bodyPr>
          <a:lstStyle/>
          <a:p>
            <a:r>
              <a:rPr lang="en-US" dirty="0">
                <a:solidFill>
                  <a:schemeClr val="bg1"/>
                </a:solidFill>
              </a:rPr>
              <a:t>Why do you think soldiers carried these two types of blankets?</a:t>
            </a:r>
          </a:p>
        </p:txBody>
      </p:sp>
    </p:spTree>
    <p:extLst>
      <p:ext uri="{BB962C8B-B14F-4D97-AF65-F5344CB8AC3E}">
        <p14:creationId xmlns:p14="http://schemas.microsoft.com/office/powerpoint/2010/main" val="395194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A16470-CD0E-4421-9605-50B6EA62B8BF}"/>
              </a:ext>
            </a:extLst>
          </p:cNvPr>
          <p:cNvSpPr>
            <a:spLocks noGrp="1"/>
          </p:cNvSpPr>
          <p:nvPr>
            <p:ph type="title"/>
          </p:nvPr>
        </p:nvSpPr>
        <p:spPr>
          <a:xfrm>
            <a:off x="7386702" y="182561"/>
            <a:ext cx="4802249" cy="2412882"/>
          </a:xfrm>
        </p:spPr>
        <p:txBody>
          <a:bodyPr vert="horz" lIns="91440" tIns="45720" rIns="91440" bIns="45720" rtlCol="0" anchor="b">
            <a:normAutofit/>
          </a:bodyPr>
          <a:lstStyle/>
          <a:p>
            <a:r>
              <a:rPr lang="en-US" sz="4000" kern="1200" dirty="0">
                <a:solidFill>
                  <a:schemeClr val="tx1"/>
                </a:solidFill>
                <a:latin typeface="+mj-lt"/>
                <a:ea typeface="+mj-ea"/>
                <a:cs typeface="+mj-cs"/>
              </a:rPr>
              <a:t>What They Wore:</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Union Soldiers</a:t>
            </a:r>
          </a:p>
        </p:txBody>
      </p:sp>
      <p:pic>
        <p:nvPicPr>
          <p:cNvPr id="9" name="Picture 8" descr="A white shirt with buttons&#10;&#10;Description automatically generated">
            <a:extLst>
              <a:ext uri="{FF2B5EF4-FFF2-40B4-BE49-F238E27FC236}">
                <a16:creationId xmlns:a16="http://schemas.microsoft.com/office/drawing/2014/main" id="{7ED4377B-4484-F2C3-5460-447C35F8ADFD}"/>
              </a:ext>
            </a:extLst>
          </p:cNvPr>
          <p:cNvPicPr>
            <a:picLocks noChangeAspect="1"/>
          </p:cNvPicPr>
          <p:nvPr/>
        </p:nvPicPr>
        <p:blipFill rotWithShape="1">
          <a:blip r:embed="rId3">
            <a:extLst>
              <a:ext uri="{28A0092B-C50C-407E-A947-70E740481C1C}">
                <a14:useLocalDpi xmlns:a14="http://schemas.microsoft.com/office/drawing/2010/main" val="0"/>
              </a:ext>
            </a:extLst>
          </a:blip>
          <a:srcRect t="6503" r="-4" b="5034"/>
          <a:stretch/>
        </p:blipFill>
        <p:spPr>
          <a:xfrm>
            <a:off x="-1" y="10"/>
            <a:ext cx="3003123" cy="3892380"/>
          </a:xfrm>
          <a:prstGeom prst="rect">
            <a:avLst/>
          </a:prstGeom>
        </p:spPr>
      </p:pic>
      <p:pic>
        <p:nvPicPr>
          <p:cNvPr id="13" name="Picture 12" descr="A pair of pants with a belt&#10;&#10;Description automatically generated">
            <a:extLst>
              <a:ext uri="{FF2B5EF4-FFF2-40B4-BE49-F238E27FC236}">
                <a16:creationId xmlns:a16="http://schemas.microsoft.com/office/drawing/2014/main" id="{64CC78AA-9530-0B9B-E512-DB08D8502408}"/>
              </a:ext>
            </a:extLst>
          </p:cNvPr>
          <p:cNvPicPr>
            <a:picLocks noChangeAspect="1"/>
          </p:cNvPicPr>
          <p:nvPr/>
        </p:nvPicPr>
        <p:blipFill rotWithShape="1">
          <a:blip r:embed="rId4">
            <a:extLst>
              <a:ext uri="{28A0092B-C50C-407E-A947-70E740481C1C}">
                <a14:useLocalDpi xmlns:a14="http://schemas.microsoft.com/office/drawing/2010/main" val="0"/>
              </a:ext>
            </a:extLst>
          </a:blip>
          <a:srcRect l="981" r="505" b="2"/>
          <a:stretch/>
        </p:blipFill>
        <p:spPr>
          <a:xfrm>
            <a:off x="3180257" y="2957665"/>
            <a:ext cx="3016307" cy="3900335"/>
          </a:xfrm>
          <a:prstGeom prst="rect">
            <a:avLst/>
          </a:prstGeom>
        </p:spPr>
      </p:pic>
      <p:sp>
        <p:nvSpPr>
          <p:cNvPr id="5" name="TextBox 4">
            <a:extLst>
              <a:ext uri="{FF2B5EF4-FFF2-40B4-BE49-F238E27FC236}">
                <a16:creationId xmlns:a16="http://schemas.microsoft.com/office/drawing/2014/main" id="{BC18FBAE-5C8F-131D-90F6-CCD2A85D663A}"/>
              </a:ext>
            </a:extLst>
          </p:cNvPr>
          <p:cNvSpPr txBox="1"/>
          <p:nvPr/>
        </p:nvSpPr>
        <p:spPr>
          <a:xfrm>
            <a:off x="7386701" y="2957665"/>
            <a:ext cx="3906941" cy="265707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dirty="0">
                <a:effectLst/>
              </a:rPr>
              <a:t>US Uniform</a:t>
            </a:r>
            <a:br>
              <a:rPr lang="en-US" sz="2000" dirty="0"/>
            </a:br>
            <a:r>
              <a:rPr lang="en-US" sz="2000" b="0" i="0" dirty="0">
                <a:effectLst/>
              </a:rPr>
              <a:t>     - US Sack Coat(unlined)</a:t>
            </a:r>
            <a:br>
              <a:rPr lang="en-US" sz="2000" dirty="0"/>
            </a:br>
            <a:r>
              <a:rPr lang="en-US" sz="2000" b="0" i="0" dirty="0">
                <a:effectLst/>
              </a:rPr>
              <a:t>     - Sky Blue Trousers</a:t>
            </a:r>
            <a:br>
              <a:rPr lang="en-US" sz="2000" dirty="0"/>
            </a:br>
            <a:r>
              <a:rPr lang="en-US" sz="2000" b="0" i="0" dirty="0">
                <a:effectLst/>
              </a:rPr>
              <a:t>     - Fold Collar Shirt</a:t>
            </a:r>
            <a:br>
              <a:rPr lang="en-US" sz="2000" dirty="0"/>
            </a:br>
            <a:r>
              <a:rPr lang="en-US" sz="2000" b="0" i="0" dirty="0">
                <a:effectLst/>
              </a:rPr>
              <a:t>     - Black leather Belt</a:t>
            </a:r>
            <a:br>
              <a:rPr lang="en-US" sz="2000" dirty="0"/>
            </a:br>
            <a:r>
              <a:rPr lang="en-US" sz="2000" b="0" i="0" dirty="0">
                <a:effectLst/>
              </a:rPr>
              <a:t>     - US Belt Plate</a:t>
            </a:r>
            <a:br>
              <a:rPr lang="en-US" sz="2000" dirty="0"/>
            </a:br>
            <a:r>
              <a:rPr lang="en-US" sz="2000" b="0" i="0" dirty="0">
                <a:effectLst/>
              </a:rPr>
              <a:t>     - Suspenders</a:t>
            </a:r>
            <a:endParaRPr lang="en-US" sz="2000" dirty="0"/>
          </a:p>
        </p:txBody>
      </p:sp>
      <p:pic>
        <p:nvPicPr>
          <p:cNvPr id="4" name="Picture 3" descr="A belt and suspenders with text&#10;&#10;Description automatically generated">
            <a:extLst>
              <a:ext uri="{FF2B5EF4-FFF2-40B4-BE49-F238E27FC236}">
                <a16:creationId xmlns:a16="http://schemas.microsoft.com/office/drawing/2014/main" id="{CF8CAACB-3DEE-05E4-D2BE-57BD6D44F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6245" y="-1"/>
            <a:ext cx="4142143" cy="2778007"/>
          </a:xfrm>
          <a:prstGeom prst="rect">
            <a:avLst/>
          </a:prstGeom>
        </p:spPr>
      </p:pic>
      <p:pic>
        <p:nvPicPr>
          <p:cNvPr id="8" name="Picture 7" descr="A black jacket with gold buttons&#10;&#10;Description automatically generated">
            <a:extLst>
              <a:ext uri="{FF2B5EF4-FFF2-40B4-BE49-F238E27FC236}">
                <a16:creationId xmlns:a16="http://schemas.microsoft.com/office/drawing/2014/main" id="{1BF33288-D90A-2605-F366-6ACDF2DAC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0" y="3020173"/>
            <a:ext cx="3003123" cy="3691737"/>
          </a:xfrm>
          <a:prstGeom prst="rect">
            <a:avLst/>
          </a:prstGeom>
        </p:spPr>
      </p:pic>
    </p:spTree>
    <p:extLst>
      <p:ext uri="{BB962C8B-B14F-4D97-AF65-F5344CB8AC3E}">
        <p14:creationId xmlns:p14="http://schemas.microsoft.com/office/powerpoint/2010/main" val="388345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16470-CD0E-4421-9605-50B6EA62B8BF}"/>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a:t>What They Wore:</a:t>
            </a:r>
            <a:br>
              <a:rPr lang="en-US" sz="5400"/>
            </a:br>
            <a:r>
              <a:rPr lang="en-US" sz="5400"/>
              <a:t>Union Soldiers</a:t>
            </a:r>
          </a:p>
        </p:txBody>
      </p:sp>
      <p:sp>
        <p:nvSpPr>
          <p:cNvPr id="2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crescent moon&#10;&#10;Description automatically generated">
            <a:extLst>
              <a:ext uri="{FF2B5EF4-FFF2-40B4-BE49-F238E27FC236}">
                <a16:creationId xmlns:a16="http://schemas.microsoft.com/office/drawing/2014/main" id="{D849B28E-9CA4-5870-8853-607B48137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67" y="598175"/>
            <a:ext cx="1690009" cy="3907536"/>
          </a:xfrm>
          <a:prstGeom prst="rect">
            <a:avLst/>
          </a:prstGeom>
        </p:spPr>
      </p:pic>
      <p:sp>
        <p:nvSpPr>
          <p:cNvPr id="5" name="TextBox 4">
            <a:extLst>
              <a:ext uri="{FF2B5EF4-FFF2-40B4-BE49-F238E27FC236}">
                <a16:creationId xmlns:a16="http://schemas.microsoft.com/office/drawing/2014/main" id="{BC18FBAE-5C8F-131D-90F6-CCD2A85D663A}"/>
              </a:ext>
            </a:extLst>
          </p:cNvPr>
          <p:cNvSpPr txBox="1"/>
          <p:nvPr/>
        </p:nvSpPr>
        <p:spPr>
          <a:xfrm>
            <a:off x="5126636" y="2706624"/>
            <a:ext cx="6426484" cy="3483864"/>
          </a:xfrm>
          <a:prstGeom prst="rect">
            <a:avLst/>
          </a:prstGeom>
        </p:spPr>
        <p:txBody>
          <a:bodyPr vert="horz" lIns="91440" tIns="45720" rIns="91440" bIns="45720" rtlCol="0">
            <a:normAutofit/>
          </a:bodyPr>
          <a:lstStyle/>
          <a:p>
            <a:pPr>
              <a:lnSpc>
                <a:spcPct val="90000"/>
              </a:lnSpc>
              <a:spcAft>
                <a:spcPts val="600"/>
              </a:spcAft>
            </a:pPr>
            <a:r>
              <a:rPr lang="en-US" sz="2200" b="0" i="0" dirty="0">
                <a:effectLst/>
              </a:rPr>
              <a:t>US Uniform: Kepi Hat</a:t>
            </a:r>
          </a:p>
        </p:txBody>
      </p:sp>
      <p:pic>
        <p:nvPicPr>
          <p:cNvPr id="11" name="Picture 10" descr="A crescent moon embroidered with gold beads&#10;&#10;Description automatically generated">
            <a:extLst>
              <a:ext uri="{FF2B5EF4-FFF2-40B4-BE49-F238E27FC236}">
                <a16:creationId xmlns:a16="http://schemas.microsoft.com/office/drawing/2014/main" id="{D3DE252E-7D95-F0A5-503C-49833F058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637" y="708425"/>
            <a:ext cx="1479816" cy="1640666"/>
          </a:xfrm>
          <a:prstGeom prst="rect">
            <a:avLst/>
          </a:prstGeom>
        </p:spPr>
      </p:pic>
      <p:sp>
        <p:nvSpPr>
          <p:cNvPr id="3" name="TextBox 2">
            <a:extLst>
              <a:ext uri="{FF2B5EF4-FFF2-40B4-BE49-F238E27FC236}">
                <a16:creationId xmlns:a16="http://schemas.microsoft.com/office/drawing/2014/main" id="{B891B73F-23C8-4167-CB5C-84084ACF0B3A}"/>
              </a:ext>
            </a:extLst>
          </p:cNvPr>
          <p:cNvSpPr txBox="1"/>
          <p:nvPr/>
        </p:nvSpPr>
        <p:spPr>
          <a:xfrm>
            <a:off x="6959600" y="5130800"/>
            <a:ext cx="3657600" cy="923330"/>
          </a:xfrm>
          <a:prstGeom prst="rect">
            <a:avLst/>
          </a:prstGeom>
          <a:noFill/>
        </p:spPr>
        <p:txBody>
          <a:bodyPr wrap="square" rtlCol="0">
            <a:spAutoFit/>
          </a:bodyPr>
          <a:lstStyle/>
          <a:p>
            <a:r>
              <a:rPr lang="en-US" dirty="0"/>
              <a:t>Why do you think wore these badges on top of their hats, and what do the colors mean? </a:t>
            </a:r>
          </a:p>
        </p:txBody>
      </p:sp>
      <p:pic>
        <p:nvPicPr>
          <p:cNvPr id="7" name="Picture 6" descr="A blue hat with a red crescent on it&#10;&#10;Description automatically generated">
            <a:extLst>
              <a:ext uri="{FF2B5EF4-FFF2-40B4-BE49-F238E27FC236}">
                <a16:creationId xmlns:a16="http://schemas.microsoft.com/office/drawing/2014/main" id="{212D4016-9A36-0F1C-92D4-159318BF1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447" y="2606040"/>
            <a:ext cx="4501886" cy="4251960"/>
          </a:xfrm>
          <a:prstGeom prst="rect">
            <a:avLst/>
          </a:prstGeom>
        </p:spPr>
      </p:pic>
    </p:spTree>
    <p:extLst>
      <p:ext uri="{BB962C8B-B14F-4D97-AF65-F5344CB8AC3E}">
        <p14:creationId xmlns:p14="http://schemas.microsoft.com/office/powerpoint/2010/main" val="3133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F2510A-C5A2-41AE-955D-04940A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1D1170-E48D-424E-BBDA-135D4D870B32}">
  <ds:schemaRefs>
    <ds:schemaRef ds:uri="http://schemas.microsoft.com/sharepoint/v3/contenttype/forms"/>
  </ds:schemaRefs>
</ds:datastoreItem>
</file>

<file path=customXml/itemProps3.xml><?xml version="1.0" encoding="utf-8"?>
<ds:datastoreItem xmlns:ds="http://schemas.openxmlformats.org/officeDocument/2006/customXml" ds:itemID="{6FAE71AC-EE81-4208-B728-4034C1DEB4B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15856</TotalTime>
  <Words>1107</Words>
  <Application>Microsoft Macintosh PowerPoint</Application>
  <PresentationFormat>Widescreen</PresentationFormat>
  <Paragraphs>69</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Adobe Devanagari</vt:lpstr>
      <vt:lpstr>Arial</vt:lpstr>
      <vt:lpstr>Arial</vt:lpstr>
      <vt:lpstr>Calibri</vt:lpstr>
      <vt:lpstr>Georgia</vt:lpstr>
      <vt:lpstr>Google Sans</vt:lpstr>
      <vt:lpstr>Inter</vt:lpstr>
      <vt:lpstr>Open Sans</vt:lpstr>
      <vt:lpstr>Roboto</vt:lpstr>
      <vt:lpstr>Söhne</vt:lpstr>
      <vt:lpstr>Office Theme</vt:lpstr>
      <vt:lpstr>PowerPoint Presentation</vt:lpstr>
      <vt:lpstr>What They Carried</vt:lpstr>
      <vt:lpstr>What They Carried</vt:lpstr>
      <vt:lpstr>What They Carried</vt:lpstr>
      <vt:lpstr>What They Carried</vt:lpstr>
      <vt:lpstr>What They Carried</vt:lpstr>
      <vt:lpstr>What They Carried</vt:lpstr>
      <vt:lpstr>What They Wore: Union Soldiers</vt:lpstr>
      <vt:lpstr>What They Wore: Union Soldiers</vt:lpstr>
      <vt:lpstr>What They Wore: Union Soldiers</vt:lpstr>
      <vt:lpstr>What They Wore: Union Soldiers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Dieterly, Cory</cp:lastModifiedBy>
  <cp:revision>87</cp:revision>
  <dcterms:created xsi:type="dcterms:W3CDTF">2019-06-11T12:13:11Z</dcterms:created>
  <dcterms:modified xsi:type="dcterms:W3CDTF">2025-01-09T20:12:51Z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11827400</vt:r8>
  </property>
  <property fmtid="{D5CDD505-2E9C-101B-9397-08002B2CF9AE}" pid="3" name="ContentTypeId">
    <vt:lpwstr>0x0101001968FF4A6ED4174B9CA6630ED60B7B10</vt:lpwstr>
  </property>
</Properties>
</file>